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78" r:id="rId3"/>
    <p:sldId id="257" r:id="rId4"/>
    <p:sldId id="258" r:id="rId5"/>
    <p:sldId id="259" r:id="rId6"/>
    <p:sldId id="262" r:id="rId7"/>
    <p:sldId id="260" r:id="rId8"/>
    <p:sldId id="261" r:id="rId9"/>
    <p:sldId id="265" r:id="rId10"/>
    <p:sldId id="263" r:id="rId11"/>
    <p:sldId id="264" r:id="rId12"/>
    <p:sldId id="266" r:id="rId13"/>
    <p:sldId id="267" r:id="rId14"/>
    <p:sldId id="270" r:id="rId15"/>
    <p:sldId id="274" r:id="rId16"/>
    <p:sldId id="275" r:id="rId17"/>
    <p:sldId id="272" r:id="rId18"/>
    <p:sldId id="276" r:id="rId19"/>
    <p:sldId id="277" r:id="rId20"/>
    <p:sldId id="2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59"/>
    <p:restoredTop sz="94613"/>
  </p:normalViewPr>
  <p:slideViewPr>
    <p:cSldViewPr snapToGrid="0">
      <p:cViewPr varScale="1">
        <p:scale>
          <a:sx n="111" d="100"/>
          <a:sy n="111" d="100"/>
        </p:scale>
        <p:origin x="232" y="3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11C3B6-0ECA-3244-ABC8-2905096040E1}" type="datetimeFigureOut">
              <a:rPr lang="en-US" smtClean="0"/>
              <a:t>9/25/24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523080-76D3-8C4F-A68C-118D2509BE57}" type="slidenum">
              <a:rPr lang="en-US" smtClean="0"/>
              <a:t>‹#›</a:t>
            </a:fld>
            <a:endParaRPr lang="en-US"/>
          </a:p>
        </p:txBody>
      </p:sp>
    </p:spTree>
    <p:extLst>
      <p:ext uri="{BB962C8B-B14F-4D97-AF65-F5344CB8AC3E}">
        <p14:creationId xmlns:p14="http://schemas.microsoft.com/office/powerpoint/2010/main" val="4065013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523080-76D3-8C4F-A68C-118D2509BE57}" type="slidenum">
              <a:rPr lang="en-US" smtClean="0"/>
              <a:t>6</a:t>
            </a:fld>
            <a:endParaRPr lang="en-US"/>
          </a:p>
        </p:txBody>
      </p:sp>
    </p:spTree>
    <p:extLst>
      <p:ext uri="{BB962C8B-B14F-4D97-AF65-F5344CB8AC3E}">
        <p14:creationId xmlns:p14="http://schemas.microsoft.com/office/powerpoint/2010/main" val="2737869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D682B-1616-4DC3-CC28-A1EB35D433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462803-2DC6-EE3C-CB2F-F3A3A80186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CDC988-320A-CE8F-657B-142EC54ED337}"/>
              </a:ext>
            </a:extLst>
          </p:cNvPr>
          <p:cNvSpPr>
            <a:spLocks noGrp="1"/>
          </p:cNvSpPr>
          <p:nvPr>
            <p:ph type="dt" sz="half" idx="10"/>
          </p:nvPr>
        </p:nvSpPr>
        <p:spPr/>
        <p:txBody>
          <a:bodyPr/>
          <a:lstStyle/>
          <a:p>
            <a:fld id="{6287767F-50F9-AE45-8082-C1851FAF7864}" type="datetimeFigureOut">
              <a:rPr lang="en-US" smtClean="0"/>
              <a:t>9/25/24</a:t>
            </a:fld>
            <a:endParaRPr lang="en-US"/>
          </a:p>
        </p:txBody>
      </p:sp>
      <p:sp>
        <p:nvSpPr>
          <p:cNvPr id="5" name="Footer Placeholder 4">
            <a:extLst>
              <a:ext uri="{FF2B5EF4-FFF2-40B4-BE49-F238E27FC236}">
                <a16:creationId xmlns:a16="http://schemas.microsoft.com/office/drawing/2014/main" id="{90525D7B-9847-FD5B-AF0D-AB6E56ABED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0091D-274F-711D-A896-E19D40C73200}"/>
              </a:ext>
            </a:extLst>
          </p:cNvPr>
          <p:cNvSpPr>
            <a:spLocks noGrp="1"/>
          </p:cNvSpPr>
          <p:nvPr>
            <p:ph type="sldNum" sz="quarter" idx="12"/>
          </p:nvPr>
        </p:nvSpPr>
        <p:spPr/>
        <p:txBody>
          <a:bodyPr/>
          <a:lstStyle/>
          <a:p>
            <a:fld id="{A43C92D5-ECF7-0F44-920C-052982F596F5}" type="slidenum">
              <a:rPr lang="en-US" smtClean="0"/>
              <a:t>‹#›</a:t>
            </a:fld>
            <a:endParaRPr lang="en-US"/>
          </a:p>
        </p:txBody>
      </p:sp>
    </p:spTree>
    <p:extLst>
      <p:ext uri="{BB962C8B-B14F-4D97-AF65-F5344CB8AC3E}">
        <p14:creationId xmlns:p14="http://schemas.microsoft.com/office/powerpoint/2010/main" val="1350079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1C276-3153-1702-22BE-58FD3768C8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C25C21-EFFE-2120-4847-7C4B80091B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8A967C-243B-18F1-81B7-B658045F221E}"/>
              </a:ext>
            </a:extLst>
          </p:cNvPr>
          <p:cNvSpPr>
            <a:spLocks noGrp="1"/>
          </p:cNvSpPr>
          <p:nvPr>
            <p:ph type="dt" sz="half" idx="10"/>
          </p:nvPr>
        </p:nvSpPr>
        <p:spPr/>
        <p:txBody>
          <a:bodyPr/>
          <a:lstStyle/>
          <a:p>
            <a:fld id="{6287767F-50F9-AE45-8082-C1851FAF7864}" type="datetimeFigureOut">
              <a:rPr lang="en-US" smtClean="0"/>
              <a:t>9/25/24</a:t>
            </a:fld>
            <a:endParaRPr lang="en-US"/>
          </a:p>
        </p:txBody>
      </p:sp>
      <p:sp>
        <p:nvSpPr>
          <p:cNvPr id="5" name="Footer Placeholder 4">
            <a:extLst>
              <a:ext uri="{FF2B5EF4-FFF2-40B4-BE49-F238E27FC236}">
                <a16:creationId xmlns:a16="http://schemas.microsoft.com/office/drawing/2014/main" id="{D55A3675-70E2-28CC-9B9E-85275F6E4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D50C03-1913-E9AB-06CF-2AA219A4D36A}"/>
              </a:ext>
            </a:extLst>
          </p:cNvPr>
          <p:cNvSpPr>
            <a:spLocks noGrp="1"/>
          </p:cNvSpPr>
          <p:nvPr>
            <p:ph type="sldNum" sz="quarter" idx="12"/>
          </p:nvPr>
        </p:nvSpPr>
        <p:spPr/>
        <p:txBody>
          <a:bodyPr/>
          <a:lstStyle/>
          <a:p>
            <a:fld id="{A43C92D5-ECF7-0F44-920C-052982F596F5}" type="slidenum">
              <a:rPr lang="en-US" smtClean="0"/>
              <a:t>‹#›</a:t>
            </a:fld>
            <a:endParaRPr lang="en-US"/>
          </a:p>
        </p:txBody>
      </p:sp>
    </p:spTree>
    <p:extLst>
      <p:ext uri="{BB962C8B-B14F-4D97-AF65-F5344CB8AC3E}">
        <p14:creationId xmlns:p14="http://schemas.microsoft.com/office/powerpoint/2010/main" val="376822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DF0527-42BF-D646-6A1E-98DDD933C1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235325-6862-9820-4CCA-B1904D816F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4273B-63A6-E426-145B-0A9E308D12D4}"/>
              </a:ext>
            </a:extLst>
          </p:cNvPr>
          <p:cNvSpPr>
            <a:spLocks noGrp="1"/>
          </p:cNvSpPr>
          <p:nvPr>
            <p:ph type="dt" sz="half" idx="10"/>
          </p:nvPr>
        </p:nvSpPr>
        <p:spPr/>
        <p:txBody>
          <a:bodyPr/>
          <a:lstStyle/>
          <a:p>
            <a:fld id="{6287767F-50F9-AE45-8082-C1851FAF7864}" type="datetimeFigureOut">
              <a:rPr lang="en-US" smtClean="0"/>
              <a:t>9/25/24</a:t>
            </a:fld>
            <a:endParaRPr lang="en-US"/>
          </a:p>
        </p:txBody>
      </p:sp>
      <p:sp>
        <p:nvSpPr>
          <p:cNvPr id="5" name="Footer Placeholder 4">
            <a:extLst>
              <a:ext uri="{FF2B5EF4-FFF2-40B4-BE49-F238E27FC236}">
                <a16:creationId xmlns:a16="http://schemas.microsoft.com/office/drawing/2014/main" id="{C4B9D883-4660-AF26-6F91-218E171643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F20399-C29B-9D06-44E6-FC831DC79B6E}"/>
              </a:ext>
            </a:extLst>
          </p:cNvPr>
          <p:cNvSpPr>
            <a:spLocks noGrp="1"/>
          </p:cNvSpPr>
          <p:nvPr>
            <p:ph type="sldNum" sz="quarter" idx="12"/>
          </p:nvPr>
        </p:nvSpPr>
        <p:spPr/>
        <p:txBody>
          <a:bodyPr/>
          <a:lstStyle/>
          <a:p>
            <a:fld id="{A43C92D5-ECF7-0F44-920C-052982F596F5}" type="slidenum">
              <a:rPr lang="en-US" smtClean="0"/>
              <a:t>‹#›</a:t>
            </a:fld>
            <a:endParaRPr lang="en-US"/>
          </a:p>
        </p:txBody>
      </p:sp>
    </p:spTree>
    <p:extLst>
      <p:ext uri="{BB962C8B-B14F-4D97-AF65-F5344CB8AC3E}">
        <p14:creationId xmlns:p14="http://schemas.microsoft.com/office/powerpoint/2010/main" val="3400256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2AA5B-49CF-BAB4-30B4-86690C994B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69A6BE-A86F-E697-8803-1C405CD30B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2E995B-ECA9-1305-9107-E0A17D0602C4}"/>
              </a:ext>
            </a:extLst>
          </p:cNvPr>
          <p:cNvSpPr>
            <a:spLocks noGrp="1"/>
          </p:cNvSpPr>
          <p:nvPr>
            <p:ph type="dt" sz="half" idx="10"/>
          </p:nvPr>
        </p:nvSpPr>
        <p:spPr/>
        <p:txBody>
          <a:bodyPr/>
          <a:lstStyle/>
          <a:p>
            <a:fld id="{6287767F-50F9-AE45-8082-C1851FAF7864}" type="datetimeFigureOut">
              <a:rPr lang="en-US" smtClean="0"/>
              <a:t>9/25/24</a:t>
            </a:fld>
            <a:endParaRPr lang="en-US"/>
          </a:p>
        </p:txBody>
      </p:sp>
      <p:sp>
        <p:nvSpPr>
          <p:cNvPr id="5" name="Footer Placeholder 4">
            <a:extLst>
              <a:ext uri="{FF2B5EF4-FFF2-40B4-BE49-F238E27FC236}">
                <a16:creationId xmlns:a16="http://schemas.microsoft.com/office/drawing/2014/main" id="{D5DDF1CC-719A-0E3C-2CCF-84853DB2C9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3E9038-235C-18C3-E68F-5DDFA3FF8AC0}"/>
              </a:ext>
            </a:extLst>
          </p:cNvPr>
          <p:cNvSpPr>
            <a:spLocks noGrp="1"/>
          </p:cNvSpPr>
          <p:nvPr>
            <p:ph type="sldNum" sz="quarter" idx="12"/>
          </p:nvPr>
        </p:nvSpPr>
        <p:spPr/>
        <p:txBody>
          <a:bodyPr/>
          <a:lstStyle/>
          <a:p>
            <a:fld id="{A43C92D5-ECF7-0F44-920C-052982F596F5}" type="slidenum">
              <a:rPr lang="en-US" smtClean="0"/>
              <a:t>‹#›</a:t>
            </a:fld>
            <a:endParaRPr lang="en-US"/>
          </a:p>
        </p:txBody>
      </p:sp>
    </p:spTree>
    <p:extLst>
      <p:ext uri="{BB962C8B-B14F-4D97-AF65-F5344CB8AC3E}">
        <p14:creationId xmlns:p14="http://schemas.microsoft.com/office/powerpoint/2010/main" val="3824502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F3AE7-8DE5-FE94-3B85-512C8A38C8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177751-9712-28C4-D039-701D5B9D854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BBD371-685C-DFB3-C490-AF9DD48E1F60}"/>
              </a:ext>
            </a:extLst>
          </p:cNvPr>
          <p:cNvSpPr>
            <a:spLocks noGrp="1"/>
          </p:cNvSpPr>
          <p:nvPr>
            <p:ph type="dt" sz="half" idx="10"/>
          </p:nvPr>
        </p:nvSpPr>
        <p:spPr/>
        <p:txBody>
          <a:bodyPr/>
          <a:lstStyle/>
          <a:p>
            <a:fld id="{6287767F-50F9-AE45-8082-C1851FAF7864}" type="datetimeFigureOut">
              <a:rPr lang="en-US" smtClean="0"/>
              <a:t>9/25/24</a:t>
            </a:fld>
            <a:endParaRPr lang="en-US"/>
          </a:p>
        </p:txBody>
      </p:sp>
      <p:sp>
        <p:nvSpPr>
          <p:cNvPr id="5" name="Footer Placeholder 4">
            <a:extLst>
              <a:ext uri="{FF2B5EF4-FFF2-40B4-BE49-F238E27FC236}">
                <a16:creationId xmlns:a16="http://schemas.microsoft.com/office/drawing/2014/main" id="{7A153716-BD83-E2A5-AC21-8D841B5C3F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53FC78-B6DD-5E33-FA88-305E568D1C05}"/>
              </a:ext>
            </a:extLst>
          </p:cNvPr>
          <p:cNvSpPr>
            <a:spLocks noGrp="1"/>
          </p:cNvSpPr>
          <p:nvPr>
            <p:ph type="sldNum" sz="quarter" idx="12"/>
          </p:nvPr>
        </p:nvSpPr>
        <p:spPr/>
        <p:txBody>
          <a:bodyPr/>
          <a:lstStyle/>
          <a:p>
            <a:fld id="{A43C92D5-ECF7-0F44-920C-052982F596F5}" type="slidenum">
              <a:rPr lang="en-US" smtClean="0"/>
              <a:t>‹#›</a:t>
            </a:fld>
            <a:endParaRPr lang="en-US"/>
          </a:p>
        </p:txBody>
      </p:sp>
    </p:spTree>
    <p:extLst>
      <p:ext uri="{BB962C8B-B14F-4D97-AF65-F5344CB8AC3E}">
        <p14:creationId xmlns:p14="http://schemas.microsoft.com/office/powerpoint/2010/main" val="409899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6EF1-61E4-9484-B4AC-9CFD1A34C1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21E67B-D7B4-D6F8-532F-3D73AD2FEF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78D4A8-FE9F-F03C-84C7-917F3E5C63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5D4C43-B39A-23E1-BCB0-9DD97BE23666}"/>
              </a:ext>
            </a:extLst>
          </p:cNvPr>
          <p:cNvSpPr>
            <a:spLocks noGrp="1"/>
          </p:cNvSpPr>
          <p:nvPr>
            <p:ph type="dt" sz="half" idx="10"/>
          </p:nvPr>
        </p:nvSpPr>
        <p:spPr/>
        <p:txBody>
          <a:bodyPr/>
          <a:lstStyle/>
          <a:p>
            <a:fld id="{6287767F-50F9-AE45-8082-C1851FAF7864}" type="datetimeFigureOut">
              <a:rPr lang="en-US" smtClean="0"/>
              <a:t>9/25/24</a:t>
            </a:fld>
            <a:endParaRPr lang="en-US"/>
          </a:p>
        </p:txBody>
      </p:sp>
      <p:sp>
        <p:nvSpPr>
          <p:cNvPr id="6" name="Footer Placeholder 5">
            <a:extLst>
              <a:ext uri="{FF2B5EF4-FFF2-40B4-BE49-F238E27FC236}">
                <a16:creationId xmlns:a16="http://schemas.microsoft.com/office/drawing/2014/main" id="{58BD221B-35FE-8552-E40D-D7D6A23DE7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8BD65D-1DDC-5D36-CF84-A881F54EEF10}"/>
              </a:ext>
            </a:extLst>
          </p:cNvPr>
          <p:cNvSpPr>
            <a:spLocks noGrp="1"/>
          </p:cNvSpPr>
          <p:nvPr>
            <p:ph type="sldNum" sz="quarter" idx="12"/>
          </p:nvPr>
        </p:nvSpPr>
        <p:spPr/>
        <p:txBody>
          <a:bodyPr/>
          <a:lstStyle/>
          <a:p>
            <a:fld id="{A43C92D5-ECF7-0F44-920C-052982F596F5}" type="slidenum">
              <a:rPr lang="en-US" smtClean="0"/>
              <a:t>‹#›</a:t>
            </a:fld>
            <a:endParaRPr lang="en-US"/>
          </a:p>
        </p:txBody>
      </p:sp>
    </p:spTree>
    <p:extLst>
      <p:ext uri="{BB962C8B-B14F-4D97-AF65-F5344CB8AC3E}">
        <p14:creationId xmlns:p14="http://schemas.microsoft.com/office/powerpoint/2010/main" val="3157554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E20F9-32FF-6742-1455-855525400E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F8E519-A394-B1ED-4961-29A61A0880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8C7CAB-8F3B-4A2B-5023-2CF8A703C8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84A6F-B246-E8A8-E173-B836567B96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5B6F47-30A0-C28E-184F-2E210DA9FA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445DA8F-5460-8FCB-22B7-A1A3857B5853}"/>
              </a:ext>
            </a:extLst>
          </p:cNvPr>
          <p:cNvSpPr>
            <a:spLocks noGrp="1"/>
          </p:cNvSpPr>
          <p:nvPr>
            <p:ph type="dt" sz="half" idx="10"/>
          </p:nvPr>
        </p:nvSpPr>
        <p:spPr/>
        <p:txBody>
          <a:bodyPr/>
          <a:lstStyle/>
          <a:p>
            <a:fld id="{6287767F-50F9-AE45-8082-C1851FAF7864}" type="datetimeFigureOut">
              <a:rPr lang="en-US" smtClean="0"/>
              <a:t>9/25/24</a:t>
            </a:fld>
            <a:endParaRPr lang="en-US"/>
          </a:p>
        </p:txBody>
      </p:sp>
      <p:sp>
        <p:nvSpPr>
          <p:cNvPr id="8" name="Footer Placeholder 7">
            <a:extLst>
              <a:ext uri="{FF2B5EF4-FFF2-40B4-BE49-F238E27FC236}">
                <a16:creationId xmlns:a16="http://schemas.microsoft.com/office/drawing/2014/main" id="{B13BC807-8C0C-761D-4363-E8971AB06B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7979CB-065C-DFA9-BE4B-604C3D7A3C77}"/>
              </a:ext>
            </a:extLst>
          </p:cNvPr>
          <p:cNvSpPr>
            <a:spLocks noGrp="1"/>
          </p:cNvSpPr>
          <p:nvPr>
            <p:ph type="sldNum" sz="quarter" idx="12"/>
          </p:nvPr>
        </p:nvSpPr>
        <p:spPr/>
        <p:txBody>
          <a:bodyPr/>
          <a:lstStyle/>
          <a:p>
            <a:fld id="{A43C92D5-ECF7-0F44-920C-052982F596F5}" type="slidenum">
              <a:rPr lang="en-US" smtClean="0"/>
              <a:t>‹#›</a:t>
            </a:fld>
            <a:endParaRPr lang="en-US"/>
          </a:p>
        </p:txBody>
      </p:sp>
    </p:spTree>
    <p:extLst>
      <p:ext uri="{BB962C8B-B14F-4D97-AF65-F5344CB8AC3E}">
        <p14:creationId xmlns:p14="http://schemas.microsoft.com/office/powerpoint/2010/main" val="2082186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EBC00-3510-E3E8-076A-58C8489F8A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94A0D-20DD-4DF0-F0E3-F29DF28B158A}"/>
              </a:ext>
            </a:extLst>
          </p:cNvPr>
          <p:cNvSpPr>
            <a:spLocks noGrp="1"/>
          </p:cNvSpPr>
          <p:nvPr>
            <p:ph type="dt" sz="half" idx="10"/>
          </p:nvPr>
        </p:nvSpPr>
        <p:spPr/>
        <p:txBody>
          <a:bodyPr/>
          <a:lstStyle/>
          <a:p>
            <a:fld id="{6287767F-50F9-AE45-8082-C1851FAF7864}" type="datetimeFigureOut">
              <a:rPr lang="en-US" smtClean="0"/>
              <a:t>9/25/24</a:t>
            </a:fld>
            <a:endParaRPr lang="en-US"/>
          </a:p>
        </p:txBody>
      </p:sp>
      <p:sp>
        <p:nvSpPr>
          <p:cNvPr id="4" name="Footer Placeholder 3">
            <a:extLst>
              <a:ext uri="{FF2B5EF4-FFF2-40B4-BE49-F238E27FC236}">
                <a16:creationId xmlns:a16="http://schemas.microsoft.com/office/drawing/2014/main" id="{C76C9BED-35F7-6753-2F6B-9436C2D94F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BF335D-040F-ED9E-DB2C-2E879A2C9940}"/>
              </a:ext>
            </a:extLst>
          </p:cNvPr>
          <p:cNvSpPr>
            <a:spLocks noGrp="1"/>
          </p:cNvSpPr>
          <p:nvPr>
            <p:ph type="sldNum" sz="quarter" idx="12"/>
          </p:nvPr>
        </p:nvSpPr>
        <p:spPr/>
        <p:txBody>
          <a:bodyPr/>
          <a:lstStyle/>
          <a:p>
            <a:fld id="{A43C92D5-ECF7-0F44-920C-052982F596F5}" type="slidenum">
              <a:rPr lang="en-US" smtClean="0"/>
              <a:t>‹#›</a:t>
            </a:fld>
            <a:endParaRPr lang="en-US"/>
          </a:p>
        </p:txBody>
      </p:sp>
    </p:spTree>
    <p:extLst>
      <p:ext uri="{BB962C8B-B14F-4D97-AF65-F5344CB8AC3E}">
        <p14:creationId xmlns:p14="http://schemas.microsoft.com/office/powerpoint/2010/main" val="256625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F649C3-0219-C015-DEB7-53DD91A10451}"/>
              </a:ext>
            </a:extLst>
          </p:cNvPr>
          <p:cNvSpPr>
            <a:spLocks noGrp="1"/>
          </p:cNvSpPr>
          <p:nvPr>
            <p:ph type="dt" sz="half" idx="10"/>
          </p:nvPr>
        </p:nvSpPr>
        <p:spPr/>
        <p:txBody>
          <a:bodyPr/>
          <a:lstStyle/>
          <a:p>
            <a:fld id="{6287767F-50F9-AE45-8082-C1851FAF7864}" type="datetimeFigureOut">
              <a:rPr lang="en-US" smtClean="0"/>
              <a:t>9/25/24</a:t>
            </a:fld>
            <a:endParaRPr lang="en-US"/>
          </a:p>
        </p:txBody>
      </p:sp>
      <p:sp>
        <p:nvSpPr>
          <p:cNvPr id="3" name="Footer Placeholder 2">
            <a:extLst>
              <a:ext uri="{FF2B5EF4-FFF2-40B4-BE49-F238E27FC236}">
                <a16:creationId xmlns:a16="http://schemas.microsoft.com/office/drawing/2014/main" id="{C54091C3-BC28-6AF0-7404-3C4B53C023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F4B8C1-146B-9CDE-B78F-2C92A527BC81}"/>
              </a:ext>
            </a:extLst>
          </p:cNvPr>
          <p:cNvSpPr>
            <a:spLocks noGrp="1"/>
          </p:cNvSpPr>
          <p:nvPr>
            <p:ph type="sldNum" sz="quarter" idx="12"/>
          </p:nvPr>
        </p:nvSpPr>
        <p:spPr/>
        <p:txBody>
          <a:bodyPr/>
          <a:lstStyle/>
          <a:p>
            <a:fld id="{A43C92D5-ECF7-0F44-920C-052982F596F5}" type="slidenum">
              <a:rPr lang="en-US" smtClean="0"/>
              <a:t>‹#›</a:t>
            </a:fld>
            <a:endParaRPr lang="en-US"/>
          </a:p>
        </p:txBody>
      </p:sp>
    </p:spTree>
    <p:extLst>
      <p:ext uri="{BB962C8B-B14F-4D97-AF65-F5344CB8AC3E}">
        <p14:creationId xmlns:p14="http://schemas.microsoft.com/office/powerpoint/2010/main" val="229268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ACB1-DD64-DBF4-6057-585E79B261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5A0C9BD-AB50-EFE1-20FB-6B46CD7117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B3B6A6-3B2C-4CD4-60DC-28A317D17D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DFDA8-BAD4-9C8A-1E83-AC268EEE5BBF}"/>
              </a:ext>
            </a:extLst>
          </p:cNvPr>
          <p:cNvSpPr>
            <a:spLocks noGrp="1"/>
          </p:cNvSpPr>
          <p:nvPr>
            <p:ph type="dt" sz="half" idx="10"/>
          </p:nvPr>
        </p:nvSpPr>
        <p:spPr/>
        <p:txBody>
          <a:bodyPr/>
          <a:lstStyle/>
          <a:p>
            <a:fld id="{6287767F-50F9-AE45-8082-C1851FAF7864}" type="datetimeFigureOut">
              <a:rPr lang="en-US" smtClean="0"/>
              <a:t>9/25/24</a:t>
            </a:fld>
            <a:endParaRPr lang="en-US"/>
          </a:p>
        </p:txBody>
      </p:sp>
      <p:sp>
        <p:nvSpPr>
          <p:cNvPr id="6" name="Footer Placeholder 5">
            <a:extLst>
              <a:ext uri="{FF2B5EF4-FFF2-40B4-BE49-F238E27FC236}">
                <a16:creationId xmlns:a16="http://schemas.microsoft.com/office/drawing/2014/main" id="{8F9497E5-D007-018A-9CA5-E3036998B1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7C6DDA-D7E3-2E45-BAD2-EB4B26FDC3A9}"/>
              </a:ext>
            </a:extLst>
          </p:cNvPr>
          <p:cNvSpPr>
            <a:spLocks noGrp="1"/>
          </p:cNvSpPr>
          <p:nvPr>
            <p:ph type="sldNum" sz="quarter" idx="12"/>
          </p:nvPr>
        </p:nvSpPr>
        <p:spPr/>
        <p:txBody>
          <a:bodyPr/>
          <a:lstStyle/>
          <a:p>
            <a:fld id="{A43C92D5-ECF7-0F44-920C-052982F596F5}" type="slidenum">
              <a:rPr lang="en-US" smtClean="0"/>
              <a:t>‹#›</a:t>
            </a:fld>
            <a:endParaRPr lang="en-US"/>
          </a:p>
        </p:txBody>
      </p:sp>
    </p:spTree>
    <p:extLst>
      <p:ext uri="{BB962C8B-B14F-4D97-AF65-F5344CB8AC3E}">
        <p14:creationId xmlns:p14="http://schemas.microsoft.com/office/powerpoint/2010/main" val="3048352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E642-102E-D09B-995C-0D46E5CAB6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B48BF7-0778-1C92-660B-D87E39E394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677BD7-2824-3359-9102-7D7A6B1809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9858C8-316E-34DD-0861-5246EDB470B6}"/>
              </a:ext>
            </a:extLst>
          </p:cNvPr>
          <p:cNvSpPr>
            <a:spLocks noGrp="1"/>
          </p:cNvSpPr>
          <p:nvPr>
            <p:ph type="dt" sz="half" idx="10"/>
          </p:nvPr>
        </p:nvSpPr>
        <p:spPr/>
        <p:txBody>
          <a:bodyPr/>
          <a:lstStyle/>
          <a:p>
            <a:fld id="{6287767F-50F9-AE45-8082-C1851FAF7864}" type="datetimeFigureOut">
              <a:rPr lang="en-US" smtClean="0"/>
              <a:t>9/25/24</a:t>
            </a:fld>
            <a:endParaRPr lang="en-US"/>
          </a:p>
        </p:txBody>
      </p:sp>
      <p:sp>
        <p:nvSpPr>
          <p:cNvPr id="6" name="Footer Placeholder 5">
            <a:extLst>
              <a:ext uri="{FF2B5EF4-FFF2-40B4-BE49-F238E27FC236}">
                <a16:creationId xmlns:a16="http://schemas.microsoft.com/office/drawing/2014/main" id="{33854ED3-A67F-DE76-8638-81BEFC461A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7F90AE-72EA-A647-CA46-F6653315E294}"/>
              </a:ext>
            </a:extLst>
          </p:cNvPr>
          <p:cNvSpPr>
            <a:spLocks noGrp="1"/>
          </p:cNvSpPr>
          <p:nvPr>
            <p:ph type="sldNum" sz="quarter" idx="12"/>
          </p:nvPr>
        </p:nvSpPr>
        <p:spPr/>
        <p:txBody>
          <a:bodyPr/>
          <a:lstStyle/>
          <a:p>
            <a:fld id="{A43C92D5-ECF7-0F44-920C-052982F596F5}" type="slidenum">
              <a:rPr lang="en-US" smtClean="0"/>
              <a:t>‹#›</a:t>
            </a:fld>
            <a:endParaRPr lang="en-US"/>
          </a:p>
        </p:txBody>
      </p:sp>
    </p:spTree>
    <p:extLst>
      <p:ext uri="{BB962C8B-B14F-4D97-AF65-F5344CB8AC3E}">
        <p14:creationId xmlns:p14="http://schemas.microsoft.com/office/powerpoint/2010/main" val="207043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13A29B-2F76-799B-3DEF-09CDAC9BB9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3B8AD3-24EE-E99C-0218-938B7C4F36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C36FD5-B086-6794-EA3C-B1A8E784D6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287767F-50F9-AE45-8082-C1851FAF7864}" type="datetimeFigureOut">
              <a:rPr lang="en-US" smtClean="0"/>
              <a:t>9/25/24</a:t>
            </a:fld>
            <a:endParaRPr lang="en-US"/>
          </a:p>
        </p:txBody>
      </p:sp>
      <p:sp>
        <p:nvSpPr>
          <p:cNvPr id="5" name="Footer Placeholder 4">
            <a:extLst>
              <a:ext uri="{FF2B5EF4-FFF2-40B4-BE49-F238E27FC236}">
                <a16:creationId xmlns:a16="http://schemas.microsoft.com/office/drawing/2014/main" id="{B7669874-5EFE-DEB9-B188-4A0CC7760F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598F2DB-D10C-2A62-C1AE-997E411FD0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43C92D5-ECF7-0F44-920C-052982F596F5}" type="slidenum">
              <a:rPr lang="en-US" smtClean="0"/>
              <a:t>‹#›</a:t>
            </a:fld>
            <a:endParaRPr lang="en-US"/>
          </a:p>
        </p:txBody>
      </p:sp>
    </p:spTree>
    <p:extLst>
      <p:ext uri="{BB962C8B-B14F-4D97-AF65-F5344CB8AC3E}">
        <p14:creationId xmlns:p14="http://schemas.microsoft.com/office/powerpoint/2010/main" val="1533297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FCDD23B-75C8-427B-BD08-53C8156CD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ity skyline with trees in front of it&#10;&#10;Description automatically generated">
            <a:extLst>
              <a:ext uri="{FF2B5EF4-FFF2-40B4-BE49-F238E27FC236}">
                <a16:creationId xmlns:a16="http://schemas.microsoft.com/office/drawing/2014/main" id="{B49E4638-C8C1-5B13-DC7E-B11AF697CE69}"/>
              </a:ext>
            </a:extLst>
          </p:cNvPr>
          <p:cNvPicPr>
            <a:picLocks noChangeAspect="1"/>
          </p:cNvPicPr>
          <p:nvPr/>
        </p:nvPicPr>
        <p:blipFill>
          <a:blip r:embed="rId2" cstate="screen">
            <a:extLst>
              <a:ext uri="{28A0092B-C50C-407E-A947-70E740481C1C}">
                <a14:useLocalDpi xmlns:a14="http://schemas.microsoft.com/office/drawing/2010/main"/>
              </a:ext>
            </a:extLst>
          </a:blip>
          <a:srcRect r="-1" b="-1"/>
          <a:stretch/>
        </p:blipFill>
        <p:spPr>
          <a:xfrm>
            <a:off x="-1" y="190"/>
            <a:ext cx="8128855" cy="5291194"/>
          </a:xfrm>
          <a:prstGeom prst="rect">
            <a:avLst/>
          </a:prstGeom>
        </p:spPr>
      </p:pic>
      <p:sp>
        <p:nvSpPr>
          <p:cNvPr id="36" name="Rectangle 35">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 y="5282206"/>
            <a:ext cx="12192264" cy="1163844"/>
          </a:xfrm>
          <a:prstGeom prst="rect">
            <a:avLst/>
          </a:prstGeom>
          <a:gradFill>
            <a:gsLst>
              <a:gs pos="28000">
                <a:schemeClr val="accent1">
                  <a:lumMod val="75000"/>
                  <a:alpha val="11000"/>
                </a:schemeClr>
              </a:gs>
              <a:gs pos="100000">
                <a:srgbClr val="000000">
                  <a:alpha val="77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82206"/>
            <a:ext cx="12191998" cy="1586485"/>
          </a:xfrm>
          <a:prstGeom prst="rect">
            <a:avLst/>
          </a:prstGeom>
          <a:gradFill>
            <a:gsLst>
              <a:gs pos="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0A01B-B0AD-2221-B849-FABFA80CF91C}"/>
              </a:ext>
            </a:extLst>
          </p:cNvPr>
          <p:cNvSpPr>
            <a:spLocks noGrp="1"/>
          </p:cNvSpPr>
          <p:nvPr>
            <p:ph type="ctrTitle"/>
          </p:nvPr>
        </p:nvSpPr>
        <p:spPr>
          <a:xfrm>
            <a:off x="-265" y="5370104"/>
            <a:ext cx="8128855" cy="1163844"/>
          </a:xfrm>
        </p:spPr>
        <p:txBody>
          <a:bodyPr vert="horz" lIns="91440" tIns="45720" rIns="91440" bIns="45720" rtlCol="0" anchor="ctr">
            <a:normAutofit fontScale="90000"/>
          </a:bodyPr>
          <a:lstStyle/>
          <a:p>
            <a:pPr algn="l"/>
            <a:r>
              <a:rPr lang="en-US" sz="3200" kern="1200" dirty="0">
                <a:solidFill>
                  <a:srgbClr val="C00000"/>
                </a:solidFill>
                <a:latin typeface="+mj-lt"/>
                <a:ea typeface="+mj-ea"/>
                <a:cs typeface="+mj-cs"/>
              </a:rPr>
              <a:t>Optimizing Target Store Locations in Indiana: A GIS-Based Data-Driven Analysis for Strategic Site Selection</a:t>
            </a:r>
          </a:p>
        </p:txBody>
      </p:sp>
      <p:sp>
        <p:nvSpPr>
          <p:cNvPr id="40" name="Rectangle 39">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5282206"/>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ed and white target logo&#10;&#10;Description automatically generated">
            <a:extLst>
              <a:ext uri="{FF2B5EF4-FFF2-40B4-BE49-F238E27FC236}">
                <a16:creationId xmlns:a16="http://schemas.microsoft.com/office/drawing/2014/main" id="{EDB8D121-1D79-EDA1-1E28-DA816FCE2D8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8128856" y="1"/>
            <a:ext cx="4063143" cy="5291384"/>
          </a:xfrm>
          <a:prstGeom prst="rect">
            <a:avLst/>
          </a:prstGeom>
        </p:spPr>
      </p:pic>
    </p:spTree>
    <p:extLst>
      <p:ext uri="{BB962C8B-B14F-4D97-AF65-F5344CB8AC3E}">
        <p14:creationId xmlns:p14="http://schemas.microsoft.com/office/powerpoint/2010/main" val="966946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2" name="Picture 31" descr="A blue and white report&#10;&#10;Description automatically generated">
            <a:extLst>
              <a:ext uri="{FF2B5EF4-FFF2-40B4-BE49-F238E27FC236}">
                <a16:creationId xmlns:a16="http://schemas.microsoft.com/office/drawing/2014/main" id="{9F1DAF66-D0F8-6F0F-D349-57417CC151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801" y="41767"/>
            <a:ext cx="5442636" cy="3292795"/>
          </a:xfrm>
          <a:prstGeom prst="rect">
            <a:avLst/>
          </a:prstGeom>
        </p:spPr>
      </p:pic>
      <p:sp>
        <p:nvSpPr>
          <p:cNvPr id="53" name="Rectangle 52">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and white report&#10;&#10;Description automatically generated">
            <a:extLst>
              <a:ext uri="{FF2B5EF4-FFF2-40B4-BE49-F238E27FC236}">
                <a16:creationId xmlns:a16="http://schemas.microsoft.com/office/drawing/2014/main" id="{322D7367-F5D7-BE56-8EA0-F8710D564EF6}"/>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6582877" y="41766"/>
            <a:ext cx="5325120" cy="3341513"/>
          </a:xfrm>
          <a:prstGeom prst="rect">
            <a:avLst/>
          </a:prstGeom>
        </p:spPr>
      </p:pic>
      <p:sp>
        <p:nvSpPr>
          <p:cNvPr id="54" name="Rectangle 53">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blue and white report&#10;&#10;Description automatically generated">
            <a:extLst>
              <a:ext uri="{FF2B5EF4-FFF2-40B4-BE49-F238E27FC236}">
                <a16:creationId xmlns:a16="http://schemas.microsoft.com/office/drawing/2014/main" id="{DAF29D21-9B5C-9E48-4FEF-133307D92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8801" y="3523438"/>
            <a:ext cx="5511672" cy="3334562"/>
          </a:xfrm>
          <a:prstGeom prst="rect">
            <a:avLst/>
          </a:prstGeom>
        </p:spPr>
      </p:pic>
      <p:pic>
        <p:nvPicPr>
          <p:cNvPr id="7" name="Picture 6" descr="A blue and white report&#10;&#10;Description automatically generated">
            <a:extLst>
              <a:ext uri="{FF2B5EF4-FFF2-40B4-BE49-F238E27FC236}">
                <a16:creationId xmlns:a16="http://schemas.microsoft.com/office/drawing/2014/main" id="{86FEEC08-7D7C-7D64-1270-95E8D03F3ED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18078" y="3523438"/>
            <a:ext cx="5442637" cy="3292796"/>
          </a:xfrm>
          <a:prstGeom prst="rect">
            <a:avLst/>
          </a:prstGeom>
        </p:spPr>
      </p:pic>
    </p:spTree>
    <p:extLst>
      <p:ext uri="{BB962C8B-B14F-4D97-AF65-F5344CB8AC3E}">
        <p14:creationId xmlns:p14="http://schemas.microsoft.com/office/powerpoint/2010/main" val="923846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327E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white report&#10;&#10;Description automatically generated">
            <a:extLst>
              <a:ext uri="{FF2B5EF4-FFF2-40B4-BE49-F238E27FC236}">
                <a16:creationId xmlns:a16="http://schemas.microsoft.com/office/drawing/2014/main" id="{9C36DC5F-41C9-23B5-50B7-266EA3F771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3107" y="511256"/>
            <a:ext cx="4180332" cy="2743073"/>
          </a:xfrm>
          <a:prstGeom prst="rect">
            <a:avLst/>
          </a:prstGeom>
        </p:spPr>
      </p:pic>
      <p:sp>
        <p:nvSpPr>
          <p:cNvPr id="18" name="Rectangle 17">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327E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and grey report&#10;&#10;Description automatically generated with medium confidence">
            <a:extLst>
              <a:ext uri="{FF2B5EF4-FFF2-40B4-BE49-F238E27FC236}">
                <a16:creationId xmlns:a16="http://schemas.microsoft.com/office/drawing/2014/main" id="{900088DB-F205-0E8D-9407-49652EA2D76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88820" y="1407346"/>
            <a:ext cx="6741849" cy="4406549"/>
          </a:xfrm>
          <a:prstGeom prst="rect">
            <a:avLst/>
          </a:prstGeom>
        </p:spPr>
      </p:pic>
      <p:pic>
        <p:nvPicPr>
          <p:cNvPr id="10" name="Picture 9" descr="A blue and grey report&#10;&#10;Description automatically generated with medium confidence">
            <a:extLst>
              <a:ext uri="{FF2B5EF4-FFF2-40B4-BE49-F238E27FC236}">
                <a16:creationId xmlns:a16="http://schemas.microsoft.com/office/drawing/2014/main" id="{96038E27-7AF3-7072-600A-117CF8AFB7E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9555" y="3626170"/>
            <a:ext cx="4257344" cy="2743074"/>
          </a:xfrm>
          <a:prstGeom prst="rect">
            <a:avLst/>
          </a:prstGeom>
        </p:spPr>
      </p:pic>
    </p:spTree>
    <p:extLst>
      <p:ext uri="{BB962C8B-B14F-4D97-AF65-F5344CB8AC3E}">
        <p14:creationId xmlns:p14="http://schemas.microsoft.com/office/powerpoint/2010/main" val="658738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Solo journey">
            <a:extLst>
              <a:ext uri="{FF2B5EF4-FFF2-40B4-BE49-F238E27FC236}">
                <a16:creationId xmlns:a16="http://schemas.microsoft.com/office/drawing/2014/main" id="{0B15B4FD-1D9A-09A3-803C-519AD6E2C68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1C25F7DF-2F4C-C02B-EB16-603220EEA393}"/>
              </a:ext>
            </a:extLst>
          </p:cNvPr>
          <p:cNvSpPr>
            <a:spLocks noGrp="1"/>
          </p:cNvSpPr>
          <p:nvPr>
            <p:ph idx="1"/>
          </p:nvPr>
        </p:nvSpPr>
        <p:spPr>
          <a:xfrm>
            <a:off x="5878286" y="2018805"/>
            <a:ext cx="6313714" cy="1410195"/>
          </a:xfrm>
        </p:spPr>
        <p:txBody>
          <a:bodyPr>
            <a:normAutofit/>
          </a:bodyPr>
          <a:lstStyle/>
          <a:p>
            <a:pPr marL="0" indent="0">
              <a:buNone/>
            </a:pPr>
            <a:r>
              <a:rPr lang="en-US" b="1" dirty="0">
                <a:solidFill>
                  <a:srgbClr val="C00000"/>
                </a:solidFill>
              </a:rPr>
              <a:t>Deepen Demographic Analysis to Refine and Validate Selected Hotspots</a:t>
            </a:r>
            <a:endParaRPr lang="en-US" sz="2400" b="1" dirty="0">
              <a:solidFill>
                <a:srgbClr val="C00000"/>
              </a:solidFill>
            </a:endParaRPr>
          </a:p>
        </p:txBody>
      </p:sp>
    </p:spTree>
    <p:extLst>
      <p:ext uri="{BB962C8B-B14F-4D97-AF65-F5344CB8AC3E}">
        <p14:creationId xmlns:p14="http://schemas.microsoft.com/office/powerpoint/2010/main" val="248442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map of the state of oklahoma&#10;&#10;Description automatically generated">
            <a:extLst>
              <a:ext uri="{FF2B5EF4-FFF2-40B4-BE49-F238E27FC236}">
                <a16:creationId xmlns:a16="http://schemas.microsoft.com/office/drawing/2014/main" id="{76BB1B4E-EBDE-02EB-FB49-EDEE1B4EADC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
          <a:stretch/>
        </p:blipFill>
        <p:spPr>
          <a:xfrm>
            <a:off x="1" y="915677"/>
            <a:ext cx="7576456" cy="4772603"/>
          </a:xfrm>
          <a:prstGeom prst="rect">
            <a:avLst/>
          </a:prstGeom>
        </p:spPr>
      </p:pic>
      <p:cxnSp>
        <p:nvCxnSpPr>
          <p:cNvPr id="41" name="Straight Connector 4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6" name="Content Placeholder 35">
            <a:extLst>
              <a:ext uri="{FF2B5EF4-FFF2-40B4-BE49-F238E27FC236}">
                <a16:creationId xmlns:a16="http://schemas.microsoft.com/office/drawing/2014/main" id="{CB001BE7-1ED2-6D9F-6BE4-615FFB5F63D0}"/>
              </a:ext>
            </a:extLst>
          </p:cNvPr>
          <p:cNvSpPr>
            <a:spLocks noGrp="1"/>
          </p:cNvSpPr>
          <p:nvPr>
            <p:ph idx="1"/>
          </p:nvPr>
        </p:nvSpPr>
        <p:spPr>
          <a:xfrm>
            <a:off x="7576457" y="2510963"/>
            <a:ext cx="4615542" cy="2844803"/>
          </a:xfrm>
        </p:spPr>
        <p:txBody>
          <a:bodyPr>
            <a:normAutofit/>
          </a:bodyPr>
          <a:lstStyle/>
          <a:p>
            <a:pPr algn="just">
              <a:buFont typeface="Arial" panose="020B0604020202020204" pitchFamily="34" charset="0"/>
              <a:buChar char="•"/>
            </a:pPr>
            <a:r>
              <a:rPr lang="en-US" sz="1600" dirty="0">
                <a:solidFill>
                  <a:srgbClr val="C00000"/>
                </a:solidFill>
              </a:rPr>
              <a:t>Verification of Hotspot Locations exceeding $65,000, aligning with our income threshold.</a:t>
            </a:r>
          </a:p>
          <a:p>
            <a:pPr algn="just">
              <a:buFont typeface="Arial" panose="020B0604020202020204" pitchFamily="34" charset="0"/>
              <a:buChar char="•"/>
            </a:pPr>
            <a:r>
              <a:rPr lang="en-US" sz="1600" dirty="0">
                <a:solidFill>
                  <a:srgbClr val="C00000"/>
                </a:solidFill>
              </a:rPr>
              <a:t>Exclusion of Terre Haute Hotspot as it does not satisfy the median household income.</a:t>
            </a:r>
          </a:p>
        </p:txBody>
      </p:sp>
      <p:sp>
        <p:nvSpPr>
          <p:cNvPr id="6" name="TextBox 5">
            <a:extLst>
              <a:ext uri="{FF2B5EF4-FFF2-40B4-BE49-F238E27FC236}">
                <a16:creationId xmlns:a16="http://schemas.microsoft.com/office/drawing/2014/main" id="{D04C2D6B-8522-6EA4-7FFC-78FFF6F9A849}"/>
              </a:ext>
            </a:extLst>
          </p:cNvPr>
          <p:cNvSpPr txBox="1"/>
          <p:nvPr/>
        </p:nvSpPr>
        <p:spPr>
          <a:xfrm>
            <a:off x="7671459" y="814490"/>
            <a:ext cx="4928259" cy="1815882"/>
          </a:xfrm>
          <a:prstGeom prst="rect">
            <a:avLst/>
          </a:prstGeom>
          <a:noFill/>
        </p:spPr>
        <p:txBody>
          <a:bodyPr wrap="square" rtlCol="0">
            <a:spAutoFit/>
          </a:bodyPr>
          <a:lstStyle/>
          <a:p>
            <a:br>
              <a:rPr lang="en-US" sz="2800" b="1" dirty="0">
                <a:solidFill>
                  <a:srgbClr val="C00000"/>
                </a:solidFill>
              </a:rPr>
            </a:br>
            <a:r>
              <a:rPr lang="en-US" sz="2800" b="1" dirty="0">
                <a:solidFill>
                  <a:srgbClr val="C00000"/>
                </a:solidFill>
              </a:rPr>
              <a:t>Medium Household income greater than $65,000</a:t>
            </a:r>
          </a:p>
          <a:p>
            <a:endParaRPr lang="en-US" sz="2800" b="1" dirty="0">
              <a:solidFill>
                <a:srgbClr val="C00000"/>
              </a:solidFill>
            </a:endParaRPr>
          </a:p>
        </p:txBody>
      </p:sp>
      <p:sp>
        <p:nvSpPr>
          <p:cNvPr id="2" name="TextBox 1">
            <a:extLst>
              <a:ext uri="{FF2B5EF4-FFF2-40B4-BE49-F238E27FC236}">
                <a16:creationId xmlns:a16="http://schemas.microsoft.com/office/drawing/2014/main" id="{1B2D8C65-2FE2-5A54-BC36-14A17AB22A99}"/>
              </a:ext>
            </a:extLst>
          </p:cNvPr>
          <p:cNvSpPr txBox="1"/>
          <p:nvPr/>
        </p:nvSpPr>
        <p:spPr>
          <a:xfrm>
            <a:off x="7671459" y="370390"/>
            <a:ext cx="83115" cy="4441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978703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6" name="Content Placeholder 35">
            <a:extLst>
              <a:ext uri="{FF2B5EF4-FFF2-40B4-BE49-F238E27FC236}">
                <a16:creationId xmlns:a16="http://schemas.microsoft.com/office/drawing/2014/main" id="{CB001BE7-1ED2-6D9F-6BE4-615FFB5F63D0}"/>
              </a:ext>
            </a:extLst>
          </p:cNvPr>
          <p:cNvSpPr>
            <a:spLocks noGrp="1"/>
          </p:cNvSpPr>
          <p:nvPr>
            <p:ph idx="1"/>
          </p:nvPr>
        </p:nvSpPr>
        <p:spPr>
          <a:xfrm>
            <a:off x="7576456" y="2750926"/>
            <a:ext cx="4615544" cy="2735474"/>
          </a:xfrm>
        </p:spPr>
        <p:txBody>
          <a:bodyPr>
            <a:normAutofit/>
          </a:bodyPr>
          <a:lstStyle/>
          <a:p>
            <a:pPr algn="just"/>
            <a:r>
              <a:rPr lang="en-US" sz="1600" dirty="0">
                <a:solidFill>
                  <a:srgbClr val="C00000"/>
                </a:solidFill>
              </a:rPr>
              <a:t>Validation of Hotspot Locations where the disposable income exceeds $50,000.</a:t>
            </a:r>
          </a:p>
          <a:p>
            <a:pPr algn="just"/>
            <a:r>
              <a:rPr lang="en-US" sz="1600" dirty="0">
                <a:solidFill>
                  <a:srgbClr val="C00000"/>
                </a:solidFill>
              </a:rPr>
              <a:t>Exclusion of Target Hotspot-1 as it does not meet the medium disposable household income criteria.</a:t>
            </a:r>
            <a:endParaRPr lang="en-US" sz="2400" dirty="0">
              <a:solidFill>
                <a:srgbClr val="C00000"/>
              </a:solidFill>
            </a:endParaRPr>
          </a:p>
        </p:txBody>
      </p:sp>
      <p:sp>
        <p:nvSpPr>
          <p:cNvPr id="6" name="TextBox 5">
            <a:extLst>
              <a:ext uri="{FF2B5EF4-FFF2-40B4-BE49-F238E27FC236}">
                <a16:creationId xmlns:a16="http://schemas.microsoft.com/office/drawing/2014/main" id="{D04C2D6B-8522-6EA4-7FFC-78FFF6F9A849}"/>
              </a:ext>
            </a:extLst>
          </p:cNvPr>
          <p:cNvSpPr txBox="1"/>
          <p:nvPr/>
        </p:nvSpPr>
        <p:spPr>
          <a:xfrm>
            <a:off x="7576456" y="1000069"/>
            <a:ext cx="4928259" cy="1384995"/>
          </a:xfrm>
          <a:prstGeom prst="rect">
            <a:avLst/>
          </a:prstGeom>
          <a:noFill/>
        </p:spPr>
        <p:txBody>
          <a:bodyPr wrap="square" rtlCol="0">
            <a:spAutoFit/>
          </a:bodyPr>
          <a:lstStyle/>
          <a:p>
            <a:r>
              <a:rPr lang="en-US" sz="2800" b="1">
                <a:solidFill>
                  <a:srgbClr val="C00000"/>
                </a:solidFill>
              </a:rPr>
              <a:t>Medium Household disposable income greater than $50,000</a:t>
            </a:r>
            <a:endParaRPr lang="en-US" sz="2800" b="1" dirty="0">
              <a:solidFill>
                <a:srgbClr val="C00000"/>
              </a:solidFill>
            </a:endParaRPr>
          </a:p>
        </p:txBody>
      </p:sp>
      <p:pic>
        <p:nvPicPr>
          <p:cNvPr id="4" name="Picture 3">
            <a:extLst>
              <a:ext uri="{FF2B5EF4-FFF2-40B4-BE49-F238E27FC236}">
                <a16:creationId xmlns:a16="http://schemas.microsoft.com/office/drawing/2014/main" id="{C2B5FF5E-E9AC-B3DB-6C1D-1E050E857B3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771909"/>
            <a:ext cx="7576457" cy="4335228"/>
          </a:xfrm>
          <a:prstGeom prst="rect">
            <a:avLst/>
          </a:prstGeom>
        </p:spPr>
      </p:pic>
    </p:spTree>
    <p:extLst>
      <p:ext uri="{BB962C8B-B14F-4D97-AF65-F5344CB8AC3E}">
        <p14:creationId xmlns:p14="http://schemas.microsoft.com/office/powerpoint/2010/main" val="3989364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6" name="Content Placeholder 35">
            <a:extLst>
              <a:ext uri="{FF2B5EF4-FFF2-40B4-BE49-F238E27FC236}">
                <a16:creationId xmlns:a16="http://schemas.microsoft.com/office/drawing/2014/main" id="{CB001BE7-1ED2-6D9F-6BE4-615FFB5F63D0}"/>
              </a:ext>
            </a:extLst>
          </p:cNvPr>
          <p:cNvSpPr>
            <a:spLocks noGrp="1"/>
          </p:cNvSpPr>
          <p:nvPr>
            <p:ph idx="1"/>
          </p:nvPr>
        </p:nvSpPr>
        <p:spPr>
          <a:xfrm>
            <a:off x="7576456" y="2750926"/>
            <a:ext cx="4615544" cy="2735474"/>
          </a:xfrm>
        </p:spPr>
        <p:txBody>
          <a:bodyPr>
            <a:normAutofit/>
          </a:bodyPr>
          <a:lstStyle/>
          <a:p>
            <a:r>
              <a:rPr lang="en-US" sz="1600" dirty="0">
                <a:solidFill>
                  <a:srgbClr val="C00000"/>
                </a:solidFill>
              </a:rPr>
              <a:t>Exclusion of Target Hotspot-6 Due to Foot Traffic Below 25,000</a:t>
            </a:r>
          </a:p>
        </p:txBody>
      </p:sp>
      <p:sp>
        <p:nvSpPr>
          <p:cNvPr id="6" name="TextBox 5">
            <a:extLst>
              <a:ext uri="{FF2B5EF4-FFF2-40B4-BE49-F238E27FC236}">
                <a16:creationId xmlns:a16="http://schemas.microsoft.com/office/drawing/2014/main" id="{D04C2D6B-8522-6EA4-7FFC-78FFF6F9A849}"/>
              </a:ext>
            </a:extLst>
          </p:cNvPr>
          <p:cNvSpPr txBox="1"/>
          <p:nvPr/>
        </p:nvSpPr>
        <p:spPr>
          <a:xfrm>
            <a:off x="7576456" y="1000069"/>
            <a:ext cx="4928259" cy="954107"/>
          </a:xfrm>
          <a:prstGeom prst="rect">
            <a:avLst/>
          </a:prstGeom>
          <a:noFill/>
        </p:spPr>
        <p:txBody>
          <a:bodyPr wrap="square" rtlCol="0">
            <a:spAutoFit/>
          </a:bodyPr>
          <a:lstStyle/>
          <a:p>
            <a:r>
              <a:rPr lang="en-US" sz="2800" b="1" dirty="0">
                <a:solidFill>
                  <a:srgbClr val="C00000"/>
                </a:solidFill>
              </a:rPr>
              <a:t>Daytime population over 25,000</a:t>
            </a:r>
          </a:p>
        </p:txBody>
      </p:sp>
      <p:pic>
        <p:nvPicPr>
          <p:cNvPr id="4" name="Picture 3">
            <a:extLst>
              <a:ext uri="{FF2B5EF4-FFF2-40B4-BE49-F238E27FC236}">
                <a16:creationId xmlns:a16="http://schemas.microsoft.com/office/drawing/2014/main" id="{C2B5FF5E-E9AC-B3DB-6C1D-1E050E857B3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094128" y="42249"/>
            <a:ext cx="5585741" cy="3123210"/>
          </a:xfrm>
          <a:prstGeom prst="rect">
            <a:avLst/>
          </a:prstGeom>
        </p:spPr>
      </p:pic>
      <p:pic>
        <p:nvPicPr>
          <p:cNvPr id="5" name="Picture 4" descr="A map of a city&#10;&#10;Description automatically generated">
            <a:extLst>
              <a:ext uri="{FF2B5EF4-FFF2-40B4-BE49-F238E27FC236}">
                <a16:creationId xmlns:a16="http://schemas.microsoft.com/office/drawing/2014/main" id="{FA98C6FF-3314-FE90-58CF-7F3CCAA600E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9532" y="3264281"/>
            <a:ext cx="5880337" cy="3287929"/>
          </a:xfrm>
          <a:prstGeom prst="rect">
            <a:avLst/>
          </a:prstGeom>
        </p:spPr>
      </p:pic>
    </p:spTree>
    <p:extLst>
      <p:ext uri="{BB962C8B-B14F-4D97-AF65-F5344CB8AC3E}">
        <p14:creationId xmlns:p14="http://schemas.microsoft.com/office/powerpoint/2010/main" val="3661998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5FD167-2DA4-042B-73ED-97FF37B7F5A5}"/>
              </a:ext>
            </a:extLst>
          </p:cNvPr>
          <p:cNvSpPr>
            <a:spLocks noGrp="1"/>
          </p:cNvSpPr>
          <p:nvPr>
            <p:ph type="title"/>
          </p:nvPr>
        </p:nvSpPr>
        <p:spPr>
          <a:xfrm>
            <a:off x="6636862" y="2878870"/>
            <a:ext cx="4805996" cy="1297115"/>
          </a:xfrm>
        </p:spPr>
        <p:txBody>
          <a:bodyPr vert="horz" lIns="91440" tIns="45720" rIns="91440" bIns="45720" rtlCol="0" anchor="t">
            <a:normAutofit/>
          </a:bodyPr>
          <a:lstStyle/>
          <a:p>
            <a:r>
              <a:rPr lang="en-US" sz="4000" kern="1200" dirty="0">
                <a:solidFill>
                  <a:srgbClr val="C00000"/>
                </a:solidFill>
                <a:latin typeface="+mj-lt"/>
                <a:ea typeface="+mj-ea"/>
                <a:cs typeface="+mj-cs"/>
              </a:rPr>
              <a:t>Market Analysis</a:t>
            </a:r>
          </a:p>
        </p:txBody>
      </p:sp>
      <p:pic>
        <p:nvPicPr>
          <p:cNvPr id="6" name="Graphic 5" descr="Upward trend">
            <a:extLst>
              <a:ext uri="{FF2B5EF4-FFF2-40B4-BE49-F238E27FC236}">
                <a16:creationId xmlns:a16="http://schemas.microsoft.com/office/drawing/2014/main" id="{969977AF-7F87-7706-A2FA-675409A7F3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5205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6" name="Content Placeholder 35">
            <a:extLst>
              <a:ext uri="{FF2B5EF4-FFF2-40B4-BE49-F238E27FC236}">
                <a16:creationId xmlns:a16="http://schemas.microsoft.com/office/drawing/2014/main" id="{CB001BE7-1ED2-6D9F-6BE4-615FFB5F63D0}"/>
              </a:ext>
            </a:extLst>
          </p:cNvPr>
          <p:cNvSpPr>
            <a:spLocks noGrp="1"/>
          </p:cNvSpPr>
          <p:nvPr>
            <p:ph idx="1"/>
          </p:nvPr>
        </p:nvSpPr>
        <p:spPr>
          <a:xfrm>
            <a:off x="7548887" y="2513986"/>
            <a:ext cx="4615544" cy="2046705"/>
          </a:xfrm>
        </p:spPr>
        <p:txBody>
          <a:bodyPr>
            <a:normAutofit/>
          </a:bodyPr>
          <a:lstStyle/>
          <a:p>
            <a:pPr algn="just"/>
            <a:r>
              <a:rPr lang="en-US" sz="2000" dirty="0">
                <a:solidFill>
                  <a:srgbClr val="C00000"/>
                </a:solidFill>
              </a:rPr>
              <a:t>This analysis enables us to assess the potential retail demand within these hotspot areas.</a:t>
            </a:r>
          </a:p>
          <a:p>
            <a:pPr algn="just"/>
            <a:endParaRPr lang="en-US" sz="1600" dirty="0">
              <a:solidFill>
                <a:srgbClr val="C00000"/>
              </a:solidFill>
            </a:endParaRPr>
          </a:p>
          <a:p>
            <a:pPr algn="just"/>
            <a:endParaRPr lang="en-US" sz="1600" dirty="0">
              <a:solidFill>
                <a:srgbClr val="C00000"/>
              </a:solidFill>
            </a:endParaRPr>
          </a:p>
          <a:p>
            <a:pPr algn="just"/>
            <a:endParaRPr lang="en-US" sz="1600" dirty="0">
              <a:solidFill>
                <a:srgbClr val="C00000"/>
              </a:solidFill>
            </a:endParaRPr>
          </a:p>
        </p:txBody>
      </p:sp>
      <p:sp>
        <p:nvSpPr>
          <p:cNvPr id="6" name="TextBox 5">
            <a:extLst>
              <a:ext uri="{FF2B5EF4-FFF2-40B4-BE49-F238E27FC236}">
                <a16:creationId xmlns:a16="http://schemas.microsoft.com/office/drawing/2014/main" id="{D04C2D6B-8522-6EA4-7FFC-78FFF6F9A849}"/>
              </a:ext>
            </a:extLst>
          </p:cNvPr>
          <p:cNvSpPr txBox="1"/>
          <p:nvPr/>
        </p:nvSpPr>
        <p:spPr>
          <a:xfrm>
            <a:off x="7576456" y="1000069"/>
            <a:ext cx="4928259" cy="1384995"/>
          </a:xfrm>
          <a:prstGeom prst="rect">
            <a:avLst/>
          </a:prstGeom>
          <a:noFill/>
        </p:spPr>
        <p:txBody>
          <a:bodyPr wrap="square" rtlCol="0">
            <a:spAutoFit/>
          </a:bodyPr>
          <a:lstStyle/>
          <a:p>
            <a:r>
              <a:rPr lang="en-US" sz="2800" dirty="0">
                <a:solidFill>
                  <a:srgbClr val="C00000"/>
                </a:solidFill>
              </a:rPr>
              <a:t>Retail Demand Analysis within 3miles of Identified Hotspot Areas</a:t>
            </a:r>
            <a:endParaRPr lang="en-US" sz="2800" b="1" dirty="0">
              <a:solidFill>
                <a:srgbClr val="C00000"/>
              </a:solidFill>
            </a:endParaRPr>
          </a:p>
        </p:txBody>
      </p:sp>
      <p:pic>
        <p:nvPicPr>
          <p:cNvPr id="3" name="Picture 2">
            <a:extLst>
              <a:ext uri="{FF2B5EF4-FFF2-40B4-BE49-F238E27FC236}">
                <a16:creationId xmlns:a16="http://schemas.microsoft.com/office/drawing/2014/main" id="{68203B07-9242-A604-7815-704F5600806A}"/>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0560" y="4301677"/>
            <a:ext cx="3356428" cy="2579386"/>
          </a:xfrm>
          <a:prstGeom prst="rect">
            <a:avLst/>
          </a:prstGeom>
        </p:spPr>
      </p:pic>
      <p:pic>
        <p:nvPicPr>
          <p:cNvPr id="7" name="Picture 6">
            <a:extLst>
              <a:ext uri="{FF2B5EF4-FFF2-40B4-BE49-F238E27FC236}">
                <a16:creationId xmlns:a16="http://schemas.microsoft.com/office/drawing/2014/main" id="{281B34F1-2258-A537-C2F1-DBF069D4226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403903" y="4301677"/>
            <a:ext cx="4076949" cy="2579385"/>
          </a:xfrm>
          <a:prstGeom prst="rect">
            <a:avLst/>
          </a:prstGeom>
        </p:spPr>
      </p:pic>
      <p:pic>
        <p:nvPicPr>
          <p:cNvPr id="9" name="Picture 8">
            <a:extLst>
              <a:ext uri="{FF2B5EF4-FFF2-40B4-BE49-F238E27FC236}">
                <a16:creationId xmlns:a16="http://schemas.microsoft.com/office/drawing/2014/main" id="{2AFA351A-CEB3-6C22-E067-1327FD1D18D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09354" y="53126"/>
            <a:ext cx="7157748" cy="4048284"/>
          </a:xfrm>
          <a:prstGeom prst="rect">
            <a:avLst/>
          </a:prstGeom>
        </p:spPr>
      </p:pic>
      <p:sp>
        <p:nvSpPr>
          <p:cNvPr id="10" name="TextBox 9">
            <a:extLst>
              <a:ext uri="{FF2B5EF4-FFF2-40B4-BE49-F238E27FC236}">
                <a16:creationId xmlns:a16="http://schemas.microsoft.com/office/drawing/2014/main" id="{4EEA309B-2380-8FCF-D4B5-9C7D77B86902}"/>
              </a:ext>
            </a:extLst>
          </p:cNvPr>
          <p:cNvSpPr txBox="1"/>
          <p:nvPr/>
        </p:nvSpPr>
        <p:spPr>
          <a:xfrm>
            <a:off x="7630707" y="6488668"/>
            <a:ext cx="4479473" cy="369332"/>
          </a:xfrm>
          <a:prstGeom prst="rect">
            <a:avLst/>
          </a:prstGeom>
          <a:noFill/>
        </p:spPr>
        <p:txBody>
          <a:bodyPr wrap="square" rtlCol="0">
            <a:spAutoFit/>
          </a:bodyPr>
          <a:lstStyle/>
          <a:p>
            <a:pPr marL="0" indent="0" algn="just">
              <a:buNone/>
            </a:pPr>
            <a:r>
              <a:rPr lang="en-US" sz="900" b="1" dirty="0">
                <a:solidFill>
                  <a:srgbClr val="C00000"/>
                </a:solidFill>
              </a:rPr>
              <a:t>Note:</a:t>
            </a:r>
            <a:r>
              <a:rPr lang="en-US" sz="900" dirty="0">
                <a:solidFill>
                  <a:srgbClr val="C00000"/>
                </a:solidFill>
              </a:rPr>
              <a:t> The Power BI visualization is generated by exporting ESRI data to Excel, followed by pivoting the data based on the identified hotspots.</a:t>
            </a:r>
          </a:p>
        </p:txBody>
      </p:sp>
    </p:spTree>
    <p:extLst>
      <p:ext uri="{BB962C8B-B14F-4D97-AF65-F5344CB8AC3E}">
        <p14:creationId xmlns:p14="http://schemas.microsoft.com/office/powerpoint/2010/main" val="3872999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6" name="Content Placeholder 35">
            <a:extLst>
              <a:ext uri="{FF2B5EF4-FFF2-40B4-BE49-F238E27FC236}">
                <a16:creationId xmlns:a16="http://schemas.microsoft.com/office/drawing/2014/main" id="{CB001BE7-1ED2-6D9F-6BE4-615FFB5F63D0}"/>
              </a:ext>
            </a:extLst>
          </p:cNvPr>
          <p:cNvSpPr>
            <a:spLocks noGrp="1"/>
          </p:cNvSpPr>
          <p:nvPr>
            <p:ph idx="1"/>
          </p:nvPr>
        </p:nvSpPr>
        <p:spPr>
          <a:xfrm>
            <a:off x="7576456" y="2474301"/>
            <a:ext cx="4615544" cy="2803378"/>
          </a:xfrm>
        </p:spPr>
        <p:txBody>
          <a:bodyPr>
            <a:normAutofit lnSpcReduction="10000"/>
          </a:bodyPr>
          <a:lstStyle/>
          <a:p>
            <a:pPr algn="just"/>
            <a:r>
              <a:rPr lang="en-US" sz="1800" dirty="0">
                <a:solidFill>
                  <a:srgbClr val="C00000"/>
                </a:solidFill>
              </a:rPr>
              <a:t>Analysis revealed strong demand for Target shopping, even in areas without nearby locations.</a:t>
            </a:r>
          </a:p>
          <a:p>
            <a:pPr marL="0" indent="0" algn="just">
              <a:buNone/>
            </a:pPr>
            <a:endParaRPr lang="en-US" sz="1800" dirty="0">
              <a:solidFill>
                <a:srgbClr val="C00000"/>
              </a:solidFill>
            </a:endParaRPr>
          </a:p>
          <a:p>
            <a:pPr algn="just"/>
            <a:r>
              <a:rPr lang="en-US" sz="1800" dirty="0">
                <a:solidFill>
                  <a:srgbClr val="C00000"/>
                </a:solidFill>
              </a:rPr>
              <a:t>With in-store customers doubling online shoppers within 3 months, establishing new Target locations in these areas presents a significant opportunity to capitalize on existing demand and drive further foot traffic growth.</a:t>
            </a:r>
          </a:p>
          <a:p>
            <a:pPr algn="just"/>
            <a:endParaRPr lang="en-US" sz="1600" dirty="0">
              <a:solidFill>
                <a:srgbClr val="C00000"/>
              </a:solidFill>
            </a:endParaRPr>
          </a:p>
        </p:txBody>
      </p:sp>
      <p:sp>
        <p:nvSpPr>
          <p:cNvPr id="6" name="TextBox 5">
            <a:extLst>
              <a:ext uri="{FF2B5EF4-FFF2-40B4-BE49-F238E27FC236}">
                <a16:creationId xmlns:a16="http://schemas.microsoft.com/office/drawing/2014/main" id="{D04C2D6B-8522-6EA4-7FFC-78FFF6F9A849}"/>
              </a:ext>
            </a:extLst>
          </p:cNvPr>
          <p:cNvSpPr txBox="1"/>
          <p:nvPr/>
        </p:nvSpPr>
        <p:spPr>
          <a:xfrm>
            <a:off x="7576457" y="1000069"/>
            <a:ext cx="4615544" cy="1384995"/>
          </a:xfrm>
          <a:prstGeom prst="rect">
            <a:avLst/>
          </a:prstGeom>
          <a:noFill/>
        </p:spPr>
        <p:txBody>
          <a:bodyPr wrap="square" rtlCol="0">
            <a:spAutoFit/>
          </a:bodyPr>
          <a:lstStyle/>
          <a:p>
            <a:r>
              <a:rPr lang="en-US" sz="2800" dirty="0">
                <a:solidFill>
                  <a:srgbClr val="C00000"/>
                </a:solidFill>
              </a:rPr>
              <a:t>People shopped at Target Online in 6 months vs Target stores in past 3 months</a:t>
            </a:r>
            <a:endParaRPr lang="en-US" sz="2800" b="1" dirty="0">
              <a:solidFill>
                <a:srgbClr val="C00000"/>
              </a:solidFill>
            </a:endParaRPr>
          </a:p>
        </p:txBody>
      </p:sp>
      <p:sp>
        <p:nvSpPr>
          <p:cNvPr id="10" name="TextBox 9">
            <a:extLst>
              <a:ext uri="{FF2B5EF4-FFF2-40B4-BE49-F238E27FC236}">
                <a16:creationId xmlns:a16="http://schemas.microsoft.com/office/drawing/2014/main" id="{4EEA309B-2380-8FCF-D4B5-9C7D77B86902}"/>
              </a:ext>
            </a:extLst>
          </p:cNvPr>
          <p:cNvSpPr txBox="1"/>
          <p:nvPr/>
        </p:nvSpPr>
        <p:spPr>
          <a:xfrm>
            <a:off x="7595164" y="6493787"/>
            <a:ext cx="4479473" cy="338554"/>
          </a:xfrm>
          <a:prstGeom prst="rect">
            <a:avLst/>
          </a:prstGeom>
          <a:noFill/>
        </p:spPr>
        <p:txBody>
          <a:bodyPr wrap="square" rtlCol="0">
            <a:spAutoFit/>
          </a:bodyPr>
          <a:lstStyle/>
          <a:p>
            <a:pPr marL="0" indent="0" algn="just">
              <a:buNone/>
            </a:pPr>
            <a:r>
              <a:rPr lang="en-US" sz="800" b="1" dirty="0">
                <a:solidFill>
                  <a:srgbClr val="C00000"/>
                </a:solidFill>
              </a:rPr>
              <a:t>Note:</a:t>
            </a:r>
            <a:r>
              <a:rPr lang="en-US" sz="800" dirty="0">
                <a:solidFill>
                  <a:srgbClr val="C00000"/>
                </a:solidFill>
              </a:rPr>
              <a:t> The Power BI visualization is generated by exporting ESRI data to Excel, followed by pivoting the data based on the identified hotspots.</a:t>
            </a:r>
          </a:p>
        </p:txBody>
      </p:sp>
      <p:pic>
        <p:nvPicPr>
          <p:cNvPr id="4" name="Picture 3">
            <a:extLst>
              <a:ext uri="{FF2B5EF4-FFF2-40B4-BE49-F238E27FC236}">
                <a16:creationId xmlns:a16="http://schemas.microsoft.com/office/drawing/2014/main" id="{55EA4D80-4794-12CC-DE46-76C8748287E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4054621"/>
            <a:ext cx="4871258" cy="2803379"/>
          </a:xfrm>
          <a:prstGeom prst="rect">
            <a:avLst/>
          </a:prstGeom>
        </p:spPr>
      </p:pic>
      <p:pic>
        <p:nvPicPr>
          <p:cNvPr id="3" name="Picture 2" descr="A map of a city&#10;&#10;Description automatically generated">
            <a:extLst>
              <a:ext uri="{FF2B5EF4-FFF2-40B4-BE49-F238E27FC236}">
                <a16:creationId xmlns:a16="http://schemas.microsoft.com/office/drawing/2014/main" id="{05B5736B-1692-AB8D-3F25-86F26C47AEB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05199" y="4028962"/>
            <a:ext cx="4871256" cy="2803379"/>
          </a:xfrm>
          <a:prstGeom prst="rect">
            <a:avLst/>
          </a:prstGeom>
        </p:spPr>
      </p:pic>
      <p:pic>
        <p:nvPicPr>
          <p:cNvPr id="7" name="Picture 6">
            <a:extLst>
              <a:ext uri="{FF2B5EF4-FFF2-40B4-BE49-F238E27FC236}">
                <a16:creationId xmlns:a16="http://schemas.microsoft.com/office/drawing/2014/main" id="{8C6C61A5-E180-1621-BC30-ACB688DEB587}"/>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 y="25659"/>
            <a:ext cx="7576455" cy="3977643"/>
          </a:xfrm>
          <a:prstGeom prst="rect">
            <a:avLst/>
          </a:prstGeom>
        </p:spPr>
      </p:pic>
    </p:spTree>
    <p:extLst>
      <p:ext uri="{BB962C8B-B14F-4D97-AF65-F5344CB8AC3E}">
        <p14:creationId xmlns:p14="http://schemas.microsoft.com/office/powerpoint/2010/main" val="928451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F208A3-54DF-1A5B-BBA2-1BB91A4B1FA5}"/>
            </a:ext>
          </a:extLst>
        </p:cNvPr>
        <p:cNvGrpSpPr/>
        <p:nvPr/>
      </p:nvGrpSpPr>
      <p:grpSpPr>
        <a:xfrm>
          <a:off x="0" y="0"/>
          <a:ext cx="0" cy="0"/>
          <a:chOff x="0" y="0"/>
          <a:chExt cx="0" cy="0"/>
        </a:xfrm>
      </p:grpSpPr>
      <p:sp>
        <p:nvSpPr>
          <p:cNvPr id="39" name="Rectangle 38">
            <a:extLst>
              <a:ext uri="{FF2B5EF4-FFF2-40B4-BE49-F238E27FC236}">
                <a16:creationId xmlns:a16="http://schemas.microsoft.com/office/drawing/2014/main" id="{2C8B62C5-C8FE-9DF2-0AD1-D9C36D1D32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76457"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5D41C234-CBD5-F3B4-1A7C-DC2C6C9ECE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9939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6" name="Content Placeholder 35">
            <a:extLst>
              <a:ext uri="{FF2B5EF4-FFF2-40B4-BE49-F238E27FC236}">
                <a16:creationId xmlns:a16="http://schemas.microsoft.com/office/drawing/2014/main" id="{0C08606E-2380-1E67-3AB7-9F8EEB08FCBB}"/>
              </a:ext>
            </a:extLst>
          </p:cNvPr>
          <p:cNvSpPr>
            <a:spLocks noGrp="1"/>
          </p:cNvSpPr>
          <p:nvPr>
            <p:ph idx="1"/>
          </p:nvPr>
        </p:nvSpPr>
        <p:spPr>
          <a:xfrm>
            <a:off x="7576456" y="2169139"/>
            <a:ext cx="4615544" cy="1882000"/>
          </a:xfrm>
        </p:spPr>
        <p:txBody>
          <a:bodyPr>
            <a:normAutofit/>
          </a:bodyPr>
          <a:lstStyle/>
          <a:p>
            <a:pPr algn="just"/>
            <a:r>
              <a:rPr lang="en-US" sz="1800" dirty="0">
                <a:solidFill>
                  <a:srgbClr val="C00000"/>
                </a:solidFill>
              </a:rPr>
              <a:t>Analyzing the sales distribution across key product categories (Apparel, Food, Decor, Hardlines, Beauty) to identify locations where demand aligns with store strengths, allowing for strategic ranking.</a:t>
            </a:r>
          </a:p>
          <a:p>
            <a:pPr algn="just"/>
            <a:endParaRPr lang="en-US" sz="1600" dirty="0">
              <a:solidFill>
                <a:srgbClr val="C00000"/>
              </a:solidFill>
            </a:endParaRPr>
          </a:p>
        </p:txBody>
      </p:sp>
      <p:sp>
        <p:nvSpPr>
          <p:cNvPr id="6" name="TextBox 5">
            <a:extLst>
              <a:ext uri="{FF2B5EF4-FFF2-40B4-BE49-F238E27FC236}">
                <a16:creationId xmlns:a16="http://schemas.microsoft.com/office/drawing/2014/main" id="{238C78EA-B86E-9A3A-7EA3-88AC933D2A18}"/>
              </a:ext>
            </a:extLst>
          </p:cNvPr>
          <p:cNvSpPr txBox="1"/>
          <p:nvPr/>
        </p:nvSpPr>
        <p:spPr>
          <a:xfrm>
            <a:off x="7576456" y="968810"/>
            <a:ext cx="4615544" cy="1200329"/>
          </a:xfrm>
          <a:prstGeom prst="rect">
            <a:avLst/>
          </a:prstGeom>
          <a:noFill/>
        </p:spPr>
        <p:txBody>
          <a:bodyPr wrap="square" rtlCol="0">
            <a:spAutoFit/>
          </a:bodyPr>
          <a:lstStyle/>
          <a:p>
            <a:r>
              <a:rPr lang="en-US" sz="2400" dirty="0">
                <a:solidFill>
                  <a:srgbClr val="C00000"/>
                </a:solidFill>
              </a:rPr>
              <a:t>Leverage Product Category Sales Distribution to Rank and Shortlist Top 2 Locations</a:t>
            </a:r>
            <a:endParaRPr lang="en-US" sz="2400" b="1" dirty="0">
              <a:solidFill>
                <a:srgbClr val="C00000"/>
              </a:solidFill>
            </a:endParaRPr>
          </a:p>
        </p:txBody>
      </p:sp>
      <p:pic>
        <p:nvPicPr>
          <p:cNvPr id="5" name="Picture 4" descr="A map of a city&#10;&#10;Description automatically generated">
            <a:extLst>
              <a:ext uri="{FF2B5EF4-FFF2-40B4-BE49-F238E27FC236}">
                <a16:creationId xmlns:a16="http://schemas.microsoft.com/office/drawing/2014/main" id="{392E5120-086D-731B-2376-6E8736F336D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7576455" cy="3808859"/>
          </a:xfrm>
          <a:prstGeom prst="rect">
            <a:avLst/>
          </a:prstGeom>
        </p:spPr>
      </p:pic>
      <p:pic>
        <p:nvPicPr>
          <p:cNvPr id="9" name="Picture 8" descr="A map of a city&#10;&#10;Description automatically generated">
            <a:extLst>
              <a:ext uri="{FF2B5EF4-FFF2-40B4-BE49-F238E27FC236}">
                <a16:creationId xmlns:a16="http://schemas.microsoft.com/office/drawing/2014/main" id="{6D0290B7-3255-8CB3-C826-7389283769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429000"/>
            <a:ext cx="7576455" cy="3429000"/>
          </a:xfrm>
          <a:prstGeom prst="rect">
            <a:avLst/>
          </a:prstGeom>
        </p:spPr>
      </p:pic>
      <p:pic>
        <p:nvPicPr>
          <p:cNvPr id="11" name="Picture 10">
            <a:extLst>
              <a:ext uri="{FF2B5EF4-FFF2-40B4-BE49-F238E27FC236}">
                <a16:creationId xmlns:a16="http://schemas.microsoft.com/office/drawing/2014/main" id="{CAD60A87-1FAD-F4FE-76E3-3BFBEC6DB60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36329" y="5020426"/>
            <a:ext cx="1844233" cy="1840317"/>
          </a:xfrm>
          <a:prstGeom prst="rect">
            <a:avLst/>
          </a:prstGeom>
        </p:spPr>
      </p:pic>
      <p:sp>
        <p:nvSpPr>
          <p:cNvPr id="12" name="TextBox 11">
            <a:extLst>
              <a:ext uri="{FF2B5EF4-FFF2-40B4-BE49-F238E27FC236}">
                <a16:creationId xmlns:a16="http://schemas.microsoft.com/office/drawing/2014/main" id="{E6E90582-EE80-7D54-D7D4-8DA6BACF8BBF}"/>
              </a:ext>
            </a:extLst>
          </p:cNvPr>
          <p:cNvSpPr txBox="1"/>
          <p:nvPr/>
        </p:nvSpPr>
        <p:spPr>
          <a:xfrm>
            <a:off x="7657476" y="4294077"/>
            <a:ext cx="4534524" cy="830997"/>
          </a:xfrm>
          <a:prstGeom prst="rect">
            <a:avLst/>
          </a:prstGeom>
          <a:noFill/>
        </p:spPr>
        <p:txBody>
          <a:bodyPr wrap="square" rtlCol="0">
            <a:spAutoFit/>
          </a:bodyPr>
          <a:lstStyle/>
          <a:p>
            <a:r>
              <a:rPr lang="en-US" sz="2400" dirty="0">
                <a:solidFill>
                  <a:srgbClr val="C00000"/>
                </a:solidFill>
              </a:rPr>
              <a:t>Adjusted weights according to Targets market Share</a:t>
            </a:r>
          </a:p>
        </p:txBody>
      </p:sp>
    </p:spTree>
    <p:extLst>
      <p:ext uri="{BB962C8B-B14F-4D97-AF65-F5344CB8AC3E}">
        <p14:creationId xmlns:p14="http://schemas.microsoft.com/office/powerpoint/2010/main" val="2638621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7356C5-D9B9-E993-4A63-A33F1CDE5EE5}"/>
              </a:ext>
            </a:extLst>
          </p:cNvPr>
          <p:cNvSpPr>
            <a:spLocks noGrp="1"/>
          </p:cNvSpPr>
          <p:nvPr>
            <p:ph type="title"/>
          </p:nvPr>
        </p:nvSpPr>
        <p:spPr>
          <a:xfrm>
            <a:off x="5221861" y="30374"/>
            <a:ext cx="7326319" cy="1454051"/>
          </a:xfrm>
        </p:spPr>
        <p:txBody>
          <a:bodyPr>
            <a:normAutofit/>
          </a:bodyPr>
          <a:lstStyle/>
          <a:p>
            <a:r>
              <a:rPr lang="en-US" sz="3200" b="1" dirty="0">
                <a:solidFill>
                  <a:srgbClr val="C00000"/>
                </a:solidFill>
              </a:rPr>
              <a:t>Introduction to Target Location Analysis</a:t>
            </a:r>
          </a:p>
        </p:txBody>
      </p:sp>
      <p:pic>
        <p:nvPicPr>
          <p:cNvPr id="31" name="Graphic 30" descr="Shopping cart">
            <a:extLst>
              <a:ext uri="{FF2B5EF4-FFF2-40B4-BE49-F238E27FC236}">
                <a16:creationId xmlns:a16="http://schemas.microsoft.com/office/drawing/2014/main" id="{86C90133-28D7-E761-BE28-6EB920D5D9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32" name="Content Placeholder 2">
            <a:extLst>
              <a:ext uri="{FF2B5EF4-FFF2-40B4-BE49-F238E27FC236}">
                <a16:creationId xmlns:a16="http://schemas.microsoft.com/office/drawing/2014/main" id="{338554CB-F5E6-86C7-1F2A-37CC4B647A15}"/>
              </a:ext>
            </a:extLst>
          </p:cNvPr>
          <p:cNvSpPr>
            <a:spLocks noGrp="1"/>
          </p:cNvSpPr>
          <p:nvPr>
            <p:ph idx="1"/>
          </p:nvPr>
        </p:nvSpPr>
        <p:spPr>
          <a:xfrm>
            <a:off x="6032803" y="1380252"/>
            <a:ext cx="6074315" cy="5150734"/>
          </a:xfrm>
        </p:spPr>
        <p:txBody>
          <a:bodyPr anchor="ctr">
            <a:normAutofit fontScale="92500" lnSpcReduction="20000"/>
          </a:bodyPr>
          <a:lstStyle/>
          <a:p>
            <a:pPr marL="0" indent="0" algn="just">
              <a:buNone/>
            </a:pPr>
            <a:r>
              <a:rPr lang="en-US" sz="1700" b="1" dirty="0">
                <a:solidFill>
                  <a:srgbClr val="C00000"/>
                </a:solidFill>
              </a:rPr>
              <a:t>Objective:</a:t>
            </a:r>
            <a:endParaRPr lang="en-US" sz="1700" dirty="0">
              <a:solidFill>
                <a:srgbClr val="C00000"/>
              </a:solidFill>
            </a:endParaRPr>
          </a:p>
          <a:p>
            <a:pPr algn="just">
              <a:buFont typeface="Arial" panose="020B0604020202020204" pitchFamily="34" charset="0"/>
              <a:buChar char="•"/>
            </a:pPr>
            <a:r>
              <a:rPr lang="en-US" sz="1700" dirty="0">
                <a:solidFill>
                  <a:srgbClr val="C00000"/>
                </a:solidFill>
              </a:rPr>
              <a:t>Identify potential new Target store locations to maximize foot traffic and increase sales.</a:t>
            </a:r>
          </a:p>
          <a:p>
            <a:pPr marL="0" indent="0" algn="just">
              <a:buNone/>
            </a:pPr>
            <a:endParaRPr lang="en-US" sz="1700" dirty="0">
              <a:solidFill>
                <a:srgbClr val="C00000"/>
              </a:solidFill>
            </a:endParaRPr>
          </a:p>
          <a:p>
            <a:pPr marL="0" indent="0" algn="just">
              <a:buNone/>
            </a:pPr>
            <a:r>
              <a:rPr lang="en-US" sz="1700" b="1" dirty="0">
                <a:solidFill>
                  <a:srgbClr val="C00000"/>
                </a:solidFill>
              </a:rPr>
              <a:t>Need for Analysis:</a:t>
            </a:r>
            <a:endParaRPr lang="en-US" sz="1700" dirty="0">
              <a:solidFill>
                <a:srgbClr val="C00000"/>
              </a:solidFill>
            </a:endParaRPr>
          </a:p>
          <a:p>
            <a:pPr algn="just">
              <a:buFont typeface="Arial" panose="020B0604020202020204" pitchFamily="34" charset="0"/>
              <a:buChar char="•"/>
            </a:pPr>
            <a:r>
              <a:rPr lang="en-US" sz="1700" dirty="0">
                <a:solidFill>
                  <a:srgbClr val="C00000"/>
                </a:solidFill>
              </a:rPr>
              <a:t>Target has a strong retail presence, but expanding to strategic new locations can drive further growth.</a:t>
            </a:r>
          </a:p>
          <a:p>
            <a:pPr algn="just">
              <a:buFont typeface="Arial" panose="020B0604020202020204" pitchFamily="34" charset="0"/>
              <a:buChar char="•"/>
            </a:pPr>
            <a:r>
              <a:rPr lang="en-US" sz="1700" dirty="0">
                <a:solidFill>
                  <a:srgbClr val="C00000"/>
                </a:solidFill>
              </a:rPr>
              <a:t>Understanding </a:t>
            </a:r>
            <a:r>
              <a:rPr lang="en-US" sz="1700" b="1" dirty="0">
                <a:solidFill>
                  <a:srgbClr val="C00000"/>
                </a:solidFill>
              </a:rPr>
              <a:t>consumer behavior</a:t>
            </a:r>
            <a:r>
              <a:rPr lang="en-US" sz="1700" dirty="0">
                <a:solidFill>
                  <a:srgbClr val="C00000"/>
                </a:solidFill>
              </a:rPr>
              <a:t>, </a:t>
            </a:r>
            <a:r>
              <a:rPr lang="en-US" sz="1700" b="1" dirty="0">
                <a:solidFill>
                  <a:srgbClr val="C00000"/>
                </a:solidFill>
              </a:rPr>
              <a:t>market demand</a:t>
            </a:r>
            <a:r>
              <a:rPr lang="en-US" sz="1700" dirty="0">
                <a:solidFill>
                  <a:srgbClr val="C00000"/>
                </a:solidFill>
              </a:rPr>
              <a:t>, and </a:t>
            </a:r>
            <a:r>
              <a:rPr lang="en-US" sz="1700" b="1" dirty="0">
                <a:solidFill>
                  <a:srgbClr val="C00000"/>
                </a:solidFill>
              </a:rPr>
              <a:t>demographic factors</a:t>
            </a:r>
            <a:r>
              <a:rPr lang="en-US" sz="1700" dirty="0">
                <a:solidFill>
                  <a:srgbClr val="C00000"/>
                </a:solidFill>
              </a:rPr>
              <a:t> is essential to choosing optimal locations for new stores.</a:t>
            </a:r>
          </a:p>
          <a:p>
            <a:pPr marL="0" indent="0" algn="just">
              <a:buNone/>
            </a:pPr>
            <a:endParaRPr lang="en-US" sz="1700" dirty="0">
              <a:solidFill>
                <a:srgbClr val="C00000"/>
              </a:solidFill>
            </a:endParaRPr>
          </a:p>
          <a:p>
            <a:pPr marL="0" indent="0" algn="just">
              <a:buNone/>
            </a:pPr>
            <a:r>
              <a:rPr lang="en-US" sz="1700" b="1" dirty="0">
                <a:solidFill>
                  <a:srgbClr val="C00000"/>
                </a:solidFill>
              </a:rPr>
              <a:t>Why This Matters:</a:t>
            </a:r>
            <a:endParaRPr lang="en-US" sz="1700" dirty="0">
              <a:solidFill>
                <a:srgbClr val="C00000"/>
              </a:solidFill>
            </a:endParaRPr>
          </a:p>
          <a:p>
            <a:pPr algn="just">
              <a:buFont typeface="Arial" panose="020B0604020202020204" pitchFamily="34" charset="0"/>
              <a:buChar char="•"/>
            </a:pPr>
            <a:r>
              <a:rPr lang="en-US" sz="1700" dirty="0">
                <a:solidFill>
                  <a:srgbClr val="C00000"/>
                </a:solidFill>
              </a:rPr>
              <a:t>By analyzing factors such as </a:t>
            </a:r>
            <a:r>
              <a:rPr lang="en-US" sz="1700" b="1" dirty="0">
                <a:solidFill>
                  <a:srgbClr val="C00000"/>
                </a:solidFill>
              </a:rPr>
              <a:t>household income</a:t>
            </a:r>
            <a:r>
              <a:rPr lang="en-US" sz="1700" dirty="0">
                <a:solidFill>
                  <a:srgbClr val="C00000"/>
                </a:solidFill>
              </a:rPr>
              <a:t>, </a:t>
            </a:r>
            <a:r>
              <a:rPr lang="en-US" sz="1700" b="1" dirty="0">
                <a:solidFill>
                  <a:srgbClr val="C00000"/>
                </a:solidFill>
              </a:rPr>
              <a:t>foot traffic</a:t>
            </a:r>
            <a:r>
              <a:rPr lang="en-US" sz="1700" dirty="0">
                <a:solidFill>
                  <a:srgbClr val="C00000"/>
                </a:solidFill>
              </a:rPr>
              <a:t>, and </a:t>
            </a:r>
            <a:r>
              <a:rPr lang="en-US" sz="1700" b="1" dirty="0">
                <a:solidFill>
                  <a:srgbClr val="C00000"/>
                </a:solidFill>
              </a:rPr>
              <a:t>product demand</a:t>
            </a:r>
            <a:r>
              <a:rPr lang="en-US" sz="1700" dirty="0">
                <a:solidFill>
                  <a:srgbClr val="C00000"/>
                </a:solidFill>
              </a:rPr>
              <a:t>, we can pinpoint areas where Target can thrive.</a:t>
            </a:r>
          </a:p>
          <a:p>
            <a:pPr algn="just">
              <a:buFont typeface="Arial" panose="020B0604020202020204" pitchFamily="34" charset="0"/>
              <a:buChar char="•"/>
            </a:pPr>
            <a:r>
              <a:rPr lang="en-US" sz="1700" dirty="0">
                <a:solidFill>
                  <a:srgbClr val="C00000"/>
                </a:solidFill>
              </a:rPr>
              <a:t>This analysis provides insights to help </a:t>
            </a:r>
            <a:r>
              <a:rPr lang="en-US" sz="1700" b="1" dirty="0">
                <a:solidFill>
                  <a:srgbClr val="C00000"/>
                </a:solidFill>
              </a:rPr>
              <a:t>maximize revenue</a:t>
            </a:r>
            <a:r>
              <a:rPr lang="en-US" sz="1700" dirty="0">
                <a:solidFill>
                  <a:srgbClr val="C00000"/>
                </a:solidFill>
              </a:rPr>
              <a:t> and improve the </a:t>
            </a:r>
            <a:r>
              <a:rPr lang="en-US" sz="1700" b="1" dirty="0">
                <a:solidFill>
                  <a:srgbClr val="C00000"/>
                </a:solidFill>
              </a:rPr>
              <a:t>customer shopping experience</a:t>
            </a:r>
            <a:r>
              <a:rPr lang="en-US" sz="1700" dirty="0">
                <a:solidFill>
                  <a:srgbClr val="C00000"/>
                </a:solidFill>
              </a:rPr>
              <a:t>.</a:t>
            </a:r>
          </a:p>
          <a:p>
            <a:pPr marL="0" indent="0" algn="just">
              <a:buNone/>
            </a:pPr>
            <a:endParaRPr lang="en-US" sz="1700" dirty="0">
              <a:solidFill>
                <a:srgbClr val="C00000"/>
              </a:solidFill>
            </a:endParaRPr>
          </a:p>
          <a:p>
            <a:pPr marL="0" indent="0" algn="just">
              <a:buNone/>
            </a:pPr>
            <a:r>
              <a:rPr lang="en-US" sz="1700" b="1" dirty="0">
                <a:solidFill>
                  <a:srgbClr val="C00000"/>
                </a:solidFill>
              </a:rPr>
              <a:t>Tools Used:</a:t>
            </a:r>
            <a:endParaRPr lang="en-US" sz="1700" dirty="0">
              <a:solidFill>
                <a:srgbClr val="C00000"/>
              </a:solidFill>
            </a:endParaRPr>
          </a:p>
          <a:p>
            <a:pPr algn="just">
              <a:buFont typeface="Arial" panose="020B0604020202020204" pitchFamily="34" charset="0"/>
              <a:buChar char="•"/>
            </a:pPr>
            <a:r>
              <a:rPr lang="en-US" sz="1700" dirty="0">
                <a:solidFill>
                  <a:srgbClr val="C00000"/>
                </a:solidFill>
              </a:rPr>
              <a:t>ArcGIS ,</a:t>
            </a:r>
            <a:r>
              <a:rPr lang="en-US" sz="1700" dirty="0" err="1">
                <a:solidFill>
                  <a:srgbClr val="C00000"/>
                </a:solidFill>
              </a:rPr>
              <a:t>PowerBI</a:t>
            </a:r>
            <a:r>
              <a:rPr lang="en-US" sz="1700" dirty="0">
                <a:solidFill>
                  <a:srgbClr val="C00000"/>
                </a:solidFill>
              </a:rPr>
              <a:t> and Excel</a:t>
            </a:r>
          </a:p>
          <a:p>
            <a:endParaRPr lang="en-US" sz="700" dirty="0">
              <a:solidFill>
                <a:schemeClr val="tx2"/>
              </a:solidFill>
            </a:endParaRPr>
          </a:p>
        </p:txBody>
      </p:sp>
      <p:grpSp>
        <p:nvGrpSpPr>
          <p:cNvPr id="33" name="Group 32">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15" name="Freeform: Shape 14">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15">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17576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2F4C26-9913-F938-427F-883C59A8C6D4}"/>
              </a:ext>
            </a:extLst>
          </p:cNvPr>
          <p:cNvSpPr>
            <a:spLocks noGrp="1"/>
          </p:cNvSpPr>
          <p:nvPr>
            <p:ph type="title"/>
          </p:nvPr>
        </p:nvSpPr>
        <p:spPr>
          <a:xfrm>
            <a:off x="572493" y="238539"/>
            <a:ext cx="11018520" cy="1434415"/>
          </a:xfrm>
        </p:spPr>
        <p:txBody>
          <a:bodyPr anchor="b">
            <a:normAutofit/>
          </a:bodyPr>
          <a:lstStyle/>
          <a:p>
            <a:r>
              <a:rPr lang="en-US" sz="5400" dirty="0">
                <a:solidFill>
                  <a:srgbClr val="C00000"/>
                </a:solidFill>
                <a:latin typeface="+mn-lt"/>
                <a:ea typeface="+mn-ea"/>
                <a:cs typeface="+mn-cs"/>
              </a:rPr>
              <a:t>Conclusion</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566FF6B-02CB-88F5-7598-FC1DA4A4E997}"/>
              </a:ext>
            </a:extLst>
          </p:cNvPr>
          <p:cNvSpPr>
            <a:spLocks noGrp="1"/>
          </p:cNvSpPr>
          <p:nvPr>
            <p:ph idx="1"/>
          </p:nvPr>
        </p:nvSpPr>
        <p:spPr>
          <a:xfrm>
            <a:off x="572493" y="2071316"/>
            <a:ext cx="6713552" cy="4119172"/>
          </a:xfrm>
        </p:spPr>
        <p:txBody>
          <a:bodyPr anchor="t">
            <a:normAutofit/>
          </a:bodyPr>
          <a:lstStyle/>
          <a:p>
            <a:r>
              <a:rPr lang="en-US" sz="1700" dirty="0">
                <a:solidFill>
                  <a:srgbClr val="C00000"/>
                </a:solidFill>
              </a:rPr>
              <a:t>Based on our comprehensive analysis, Target Hotspot 2 in Brownsburg and Target Hotspot 3 in Crown Point, Indiana, have emerged as the top two potential locations for new Target stores. </a:t>
            </a:r>
          </a:p>
          <a:p>
            <a:r>
              <a:rPr lang="en-US" sz="1700" dirty="0">
                <a:solidFill>
                  <a:srgbClr val="C00000"/>
                </a:solidFill>
              </a:rPr>
              <a:t>With Brownsburg ranking first and Crown Point securing the second position, these areas demonstrate significant market demand and alignment with Target's strategic goals, positioning Target to capture increased foot traffic and sales opportunities in these thriving communities.</a:t>
            </a:r>
          </a:p>
          <a:p>
            <a:pPr marL="0" indent="0">
              <a:buNone/>
            </a:pPr>
            <a:endParaRPr lang="en-US" sz="1700" dirty="0">
              <a:solidFill>
                <a:srgbClr val="C00000"/>
              </a:solidFill>
            </a:endParaRPr>
          </a:p>
          <a:p>
            <a:endParaRPr lang="en-US" sz="1700" dirty="0">
              <a:solidFill>
                <a:srgbClr val="C00000"/>
              </a:solidFill>
            </a:endParaRPr>
          </a:p>
          <a:p>
            <a:pPr marL="0" indent="0">
              <a:buNone/>
            </a:pPr>
            <a:r>
              <a:rPr lang="en-US" sz="1700" b="1" dirty="0">
                <a:solidFill>
                  <a:srgbClr val="C00000"/>
                </a:solidFill>
              </a:rPr>
              <a:t>Geolocations utilized for this analysis:-</a:t>
            </a:r>
          </a:p>
          <a:p>
            <a:pPr marL="0" indent="0">
              <a:buNone/>
            </a:pPr>
            <a:r>
              <a:rPr lang="en-US" sz="1700" dirty="0">
                <a:solidFill>
                  <a:srgbClr val="C00000"/>
                </a:solidFill>
              </a:rPr>
              <a:t>41.385504560938706, -87.35615995912816  :- Crown Point</a:t>
            </a:r>
          </a:p>
          <a:p>
            <a:pPr marL="0" indent="0">
              <a:buNone/>
            </a:pPr>
            <a:r>
              <a:rPr lang="en-US" sz="1700" dirty="0">
                <a:solidFill>
                  <a:srgbClr val="C00000"/>
                </a:solidFill>
              </a:rPr>
              <a:t>39.86375049590011, -86.36413436662978     :- Brownsburg</a:t>
            </a:r>
          </a:p>
        </p:txBody>
      </p:sp>
      <p:pic>
        <p:nvPicPr>
          <p:cNvPr id="5" name="Picture 4" descr="A red and white target logo&#10;&#10;Description automatically generated">
            <a:extLst>
              <a:ext uri="{FF2B5EF4-FFF2-40B4-BE49-F238E27FC236}">
                <a16:creationId xmlns:a16="http://schemas.microsoft.com/office/drawing/2014/main" id="{9C2A101F-FC97-B167-D2CB-5B16A5707B1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675658" y="2093976"/>
            <a:ext cx="3941064" cy="4096512"/>
          </a:xfrm>
          <a:prstGeom prst="rect">
            <a:avLst/>
          </a:prstGeom>
        </p:spPr>
      </p:pic>
    </p:spTree>
    <p:extLst>
      <p:ext uri="{BB962C8B-B14F-4D97-AF65-F5344CB8AC3E}">
        <p14:creationId xmlns:p14="http://schemas.microsoft.com/office/powerpoint/2010/main" val="4081117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map of the state of mississippi&#10;&#10;Description automatically generated">
            <a:extLst>
              <a:ext uri="{FF2B5EF4-FFF2-40B4-BE49-F238E27FC236}">
                <a16:creationId xmlns:a16="http://schemas.microsoft.com/office/drawing/2014/main" id="{D2235CE0-861D-73A3-43AC-8B0A4CBFC90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0"/>
            <a:ext cx="9669642" cy="6857990"/>
          </a:xfrm>
          <a:prstGeom prst="rect">
            <a:avLst/>
          </a:prstGeom>
        </p:spPr>
      </p:pic>
      <p:sp>
        <p:nvSpPr>
          <p:cNvPr id="31" name="Rectangle 3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F35387-8BB8-2E3A-6992-5DB6DAFE64BE}"/>
              </a:ext>
            </a:extLst>
          </p:cNvPr>
          <p:cNvSpPr>
            <a:spLocks noGrp="1"/>
          </p:cNvSpPr>
          <p:nvPr>
            <p:ph type="title"/>
          </p:nvPr>
        </p:nvSpPr>
        <p:spPr>
          <a:xfrm>
            <a:off x="8015844" y="1056904"/>
            <a:ext cx="4176156" cy="3051958"/>
          </a:xfrm>
          <a:noFill/>
        </p:spPr>
        <p:txBody>
          <a:bodyPr vert="horz" lIns="91440" tIns="45720" rIns="91440" bIns="45720" rtlCol="0" anchor="b">
            <a:normAutofit/>
          </a:bodyPr>
          <a:lstStyle/>
          <a:p>
            <a:r>
              <a:rPr lang="en-US" sz="3600" dirty="0">
                <a:solidFill>
                  <a:srgbClr val="C00000"/>
                </a:solidFill>
              </a:rPr>
              <a:t>Geographical locations of Walmart, Target and Costco in Indiana</a:t>
            </a:r>
          </a:p>
        </p:txBody>
      </p:sp>
    </p:spTree>
    <p:extLst>
      <p:ext uri="{BB962C8B-B14F-4D97-AF65-F5344CB8AC3E}">
        <p14:creationId xmlns:p14="http://schemas.microsoft.com/office/powerpoint/2010/main" val="2828431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Content Placeholder 4">
            <a:extLst>
              <a:ext uri="{FF2B5EF4-FFF2-40B4-BE49-F238E27FC236}">
                <a16:creationId xmlns:a16="http://schemas.microsoft.com/office/drawing/2014/main" id="{DBAB73A2-A4BF-DF81-CA13-8FE43A52D73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9947062" cy="6857990"/>
          </a:xfrm>
          <a:prstGeom prst="rect">
            <a:avLst/>
          </a:prstGeom>
        </p:spPr>
      </p:pic>
      <p:sp>
        <p:nvSpPr>
          <p:cNvPr id="28" name="Freeform: Shape 27">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30" name="Freeform: Shape 29">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32" name="Freeform: Shape 31">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Content Placeholder 7">
            <a:extLst>
              <a:ext uri="{FF2B5EF4-FFF2-40B4-BE49-F238E27FC236}">
                <a16:creationId xmlns:a16="http://schemas.microsoft.com/office/drawing/2014/main" id="{19FC4ACD-4752-BC5B-2D08-2CBC35CA0743}"/>
              </a:ext>
            </a:extLst>
          </p:cNvPr>
          <p:cNvSpPr>
            <a:spLocks noGrp="1"/>
          </p:cNvSpPr>
          <p:nvPr>
            <p:ph idx="1"/>
          </p:nvPr>
        </p:nvSpPr>
        <p:spPr>
          <a:xfrm>
            <a:off x="7625793" y="1971305"/>
            <a:ext cx="4926370" cy="2215936"/>
          </a:xfrm>
        </p:spPr>
        <p:txBody>
          <a:bodyPr>
            <a:normAutofit/>
          </a:bodyPr>
          <a:lstStyle/>
          <a:p>
            <a:pPr marL="0" indent="0">
              <a:buNone/>
            </a:pPr>
            <a:r>
              <a:rPr lang="en-US" sz="3600" dirty="0">
                <a:solidFill>
                  <a:srgbClr val="C00000"/>
                </a:solidFill>
              </a:rPr>
              <a:t>Color coding areas which has population higher than 25,000.</a:t>
            </a:r>
          </a:p>
        </p:txBody>
      </p:sp>
    </p:spTree>
    <p:extLst>
      <p:ext uri="{BB962C8B-B14F-4D97-AF65-F5344CB8AC3E}">
        <p14:creationId xmlns:p14="http://schemas.microsoft.com/office/powerpoint/2010/main" val="3669388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map of the state of missouri&#10;&#10;Description automatically generated">
            <a:extLst>
              <a:ext uri="{FF2B5EF4-FFF2-40B4-BE49-F238E27FC236}">
                <a16:creationId xmlns:a16="http://schemas.microsoft.com/office/drawing/2014/main" id="{85E64570-F073-5603-65BA-9B4ECAEC78D9}"/>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69E90DF4-77AA-56EA-5BF9-2F8BFC0F8A25}"/>
              </a:ext>
            </a:extLst>
          </p:cNvPr>
          <p:cNvSpPr>
            <a:spLocks noGrp="1"/>
          </p:cNvSpPr>
          <p:nvPr>
            <p:ph type="title"/>
          </p:nvPr>
        </p:nvSpPr>
        <p:spPr>
          <a:xfrm>
            <a:off x="285008" y="2985801"/>
            <a:ext cx="3414373" cy="886397"/>
          </a:xfrm>
          <a:solidFill>
            <a:schemeClr val="bg1">
              <a:alpha val="90000"/>
            </a:schemeClr>
          </a:solidFill>
          <a:ln w="127000" cap="sq" cmpd="thinThick">
            <a:solidFill>
              <a:schemeClr val="bg1"/>
            </a:solidFill>
          </a:ln>
        </p:spPr>
        <p:txBody>
          <a:bodyPr vert="horz" wrap="square" lIns="91440" tIns="45720" rIns="91440" bIns="45720" rtlCol="0" anchor="ctr">
            <a:normAutofit/>
          </a:bodyPr>
          <a:lstStyle/>
          <a:p>
            <a:pPr algn="ctr"/>
            <a:r>
              <a:rPr lang="en-US" sz="2000">
                <a:solidFill>
                  <a:schemeClr val="tx1">
                    <a:lumMod val="75000"/>
                    <a:lumOff val="25000"/>
                  </a:schemeClr>
                </a:solidFill>
              </a:rPr>
              <a:t>Relationship with current and 2029 expected population</a:t>
            </a:r>
          </a:p>
        </p:txBody>
      </p:sp>
    </p:spTree>
    <p:extLst>
      <p:ext uri="{BB962C8B-B14F-4D97-AF65-F5344CB8AC3E}">
        <p14:creationId xmlns:p14="http://schemas.microsoft.com/office/powerpoint/2010/main" val="1515166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rget with various rings of accuracy">
            <a:extLst>
              <a:ext uri="{FF2B5EF4-FFF2-40B4-BE49-F238E27FC236}">
                <a16:creationId xmlns:a16="http://schemas.microsoft.com/office/drawing/2014/main" id="{511E6FF9-9DA0-C23F-ADB5-D87FDC1639B3}"/>
              </a:ext>
            </a:extLst>
          </p:cNvPr>
          <p:cNvPicPr>
            <a:picLocks noChangeAspect="1"/>
          </p:cNvPicPr>
          <p:nvPr/>
        </p:nvPicPr>
        <p:blipFill>
          <a:blip r:embed="rId3" cstate="screen">
            <a:extLst>
              <a:ext uri="{28A0092B-C50C-407E-A947-70E740481C1C}">
                <a14:useLocalDpi xmlns:a14="http://schemas.microsoft.com/office/drawing/2010/main"/>
              </a:ext>
            </a:extLst>
          </a:blip>
          <a:srcRect r="-4" b="-2"/>
          <a:stretch/>
        </p:blipFill>
        <p:spPr>
          <a:xfrm>
            <a:off x="-1" y="-2"/>
            <a:ext cx="5410197"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4F53D5-DD45-4625-6B9E-24731E29FC03}"/>
              </a:ext>
            </a:extLst>
          </p:cNvPr>
          <p:cNvSpPr>
            <a:spLocks noGrp="1"/>
          </p:cNvSpPr>
          <p:nvPr>
            <p:ph type="title"/>
          </p:nvPr>
        </p:nvSpPr>
        <p:spPr>
          <a:xfrm>
            <a:off x="6115317" y="405685"/>
            <a:ext cx="5464968" cy="1559301"/>
          </a:xfrm>
        </p:spPr>
        <p:txBody>
          <a:bodyPr>
            <a:normAutofit/>
          </a:bodyPr>
          <a:lstStyle/>
          <a:p>
            <a:r>
              <a:rPr lang="en-US" sz="3700" dirty="0">
                <a:solidFill>
                  <a:srgbClr val="C00000"/>
                </a:solidFill>
              </a:rPr>
              <a:t>Identifying Target hotspots based on population</a:t>
            </a:r>
          </a:p>
        </p:txBody>
      </p:sp>
      <p:sp>
        <p:nvSpPr>
          <p:cNvPr id="3" name="Content Placeholder 2">
            <a:extLst>
              <a:ext uri="{FF2B5EF4-FFF2-40B4-BE49-F238E27FC236}">
                <a16:creationId xmlns:a16="http://schemas.microsoft.com/office/drawing/2014/main" id="{77DFC522-7877-C6EA-51BA-2C69FA2725B3}"/>
              </a:ext>
            </a:extLst>
          </p:cNvPr>
          <p:cNvSpPr>
            <a:spLocks noGrp="1"/>
          </p:cNvSpPr>
          <p:nvPr>
            <p:ph idx="1"/>
          </p:nvPr>
        </p:nvSpPr>
        <p:spPr>
          <a:xfrm>
            <a:off x="6115317" y="2743200"/>
            <a:ext cx="5938138" cy="3906982"/>
          </a:xfrm>
        </p:spPr>
        <p:txBody>
          <a:bodyPr anchor="ctr">
            <a:normAutofit/>
          </a:bodyPr>
          <a:lstStyle/>
          <a:p>
            <a:pPr marL="0" indent="0">
              <a:buNone/>
            </a:pPr>
            <a:r>
              <a:rPr lang="en-US" sz="2000" dirty="0">
                <a:solidFill>
                  <a:srgbClr val="C00000"/>
                </a:solidFill>
              </a:rPr>
              <a:t>Criteria used for the hotspots</a:t>
            </a:r>
          </a:p>
          <a:p>
            <a:r>
              <a:rPr lang="en-US" sz="2000" dirty="0">
                <a:solidFill>
                  <a:srgbClr val="C00000"/>
                </a:solidFill>
              </a:rPr>
              <a:t>Population within the 3-mile radius higher than 25,000.</a:t>
            </a:r>
          </a:p>
          <a:p>
            <a:r>
              <a:rPr lang="en-US" sz="2000" dirty="0">
                <a:solidFill>
                  <a:srgbClr val="C00000"/>
                </a:solidFill>
              </a:rPr>
              <a:t>Priority </a:t>
            </a:r>
            <a:r>
              <a:rPr lang="en-US" sz="2000" b="1" dirty="0">
                <a:solidFill>
                  <a:srgbClr val="C00000"/>
                </a:solidFill>
              </a:rPr>
              <a:t>HIGH</a:t>
            </a:r>
            <a:r>
              <a:rPr lang="en-US" sz="2000" dirty="0">
                <a:solidFill>
                  <a:srgbClr val="C00000"/>
                </a:solidFill>
              </a:rPr>
              <a:t> – for spots where there is no Walmart within 3mile radius.</a:t>
            </a:r>
          </a:p>
          <a:p>
            <a:r>
              <a:rPr lang="en-US" sz="2000" dirty="0">
                <a:solidFill>
                  <a:srgbClr val="C00000"/>
                </a:solidFill>
              </a:rPr>
              <a:t>No target location near-by</a:t>
            </a:r>
          </a:p>
        </p:txBody>
      </p:sp>
    </p:spTree>
    <p:extLst>
      <p:ext uri="{BB962C8B-B14F-4D97-AF65-F5344CB8AC3E}">
        <p14:creationId xmlns:p14="http://schemas.microsoft.com/office/powerpoint/2010/main" val="359627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Content Placeholder 6" descr="A map of different colors with different directions&#10;&#10;Description automatically generated with medium confidence">
            <a:extLst>
              <a:ext uri="{FF2B5EF4-FFF2-40B4-BE49-F238E27FC236}">
                <a16:creationId xmlns:a16="http://schemas.microsoft.com/office/drawing/2014/main" id="{19F6EE58-F7A7-8861-E63D-9DE948319977}"/>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a:stretch/>
        </p:blipFill>
        <p:spPr>
          <a:xfrm>
            <a:off x="0" y="0"/>
            <a:ext cx="12188952" cy="6963174"/>
          </a:xfrm>
          <a:prstGeom prst="rect">
            <a:avLst/>
          </a:prstGeom>
        </p:spPr>
      </p:pic>
    </p:spTree>
    <p:extLst>
      <p:ext uri="{BB962C8B-B14F-4D97-AF65-F5344CB8AC3E}">
        <p14:creationId xmlns:p14="http://schemas.microsoft.com/office/powerpoint/2010/main" val="2201266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map of a city&#10;&#10;Description automatically generated">
            <a:extLst>
              <a:ext uri="{FF2B5EF4-FFF2-40B4-BE49-F238E27FC236}">
                <a16:creationId xmlns:a16="http://schemas.microsoft.com/office/drawing/2014/main" id="{F8BAF323-A56F-CED2-1CD3-2863DD6174D8}"/>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rcRect/>
          <a:stretch/>
        </p:blipFill>
        <p:spPr>
          <a:xfrm>
            <a:off x="643467" y="1940153"/>
            <a:ext cx="5294716" cy="2977692"/>
          </a:xfrm>
          <a:prstGeom prst="rect">
            <a:avLst/>
          </a:prstGeom>
        </p:spPr>
      </p:pic>
      <p:cxnSp>
        <p:nvCxnSpPr>
          <p:cNvPr id="21" name="Straight Connector 20">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9" name="Picture 8" descr="A map with circles and dots&#10;&#10;Description automatically generated">
            <a:extLst>
              <a:ext uri="{FF2B5EF4-FFF2-40B4-BE49-F238E27FC236}">
                <a16:creationId xmlns:a16="http://schemas.microsoft.com/office/drawing/2014/main" id="{46AE876C-FBD0-A6BC-32F4-064031FF31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3817" y="1132418"/>
            <a:ext cx="5294715" cy="4593163"/>
          </a:xfrm>
          <a:prstGeom prst="rect">
            <a:avLst/>
          </a:prstGeom>
        </p:spPr>
      </p:pic>
    </p:spTree>
    <p:extLst>
      <p:ext uri="{BB962C8B-B14F-4D97-AF65-F5344CB8AC3E}">
        <p14:creationId xmlns:p14="http://schemas.microsoft.com/office/powerpoint/2010/main" val="3345252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64D6BA-8E34-99B9-304A-6E3F83EE70B4}"/>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dirty="0">
                <a:solidFill>
                  <a:srgbClr val="C00000"/>
                </a:solidFill>
                <a:latin typeface="+mj-lt"/>
                <a:ea typeface="+mj-ea"/>
                <a:cs typeface="+mj-cs"/>
              </a:rPr>
              <a:t>Analyzing demographics in the hotspot areas</a:t>
            </a:r>
          </a:p>
        </p:txBody>
      </p:sp>
      <p:pic>
        <p:nvPicPr>
          <p:cNvPr id="13" name="Graphic 12" descr="Bar chart">
            <a:extLst>
              <a:ext uri="{FF2B5EF4-FFF2-40B4-BE49-F238E27FC236}">
                <a16:creationId xmlns:a16="http://schemas.microsoft.com/office/drawing/2014/main" id="{C5CF35E9-FD0C-B6D8-3025-13065BDA1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15" name="Graphic 14" descr="Bar chart">
            <a:extLst>
              <a:ext uri="{FF2B5EF4-FFF2-40B4-BE49-F238E27FC236}">
                <a16:creationId xmlns:a16="http://schemas.microsoft.com/office/drawing/2014/main" id="{5A999665-3897-4D00-832C-E137EF37806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2847794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22556</TotalTime>
  <Words>585</Words>
  <Application>Microsoft Macintosh PowerPoint</Application>
  <PresentationFormat>Widescreen</PresentationFormat>
  <Paragraphs>55</Paragraphs>
  <Slides>20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Meiryo</vt:lpstr>
      <vt:lpstr>Aptos</vt:lpstr>
      <vt:lpstr>Aptos Display</vt:lpstr>
      <vt:lpstr>Arial</vt:lpstr>
      <vt:lpstr>Office Theme</vt:lpstr>
      <vt:lpstr>Optimizing Target Store Locations in Indiana: A GIS-Based Data-Driven Analysis for Strategic Site Selection</vt:lpstr>
      <vt:lpstr>Introduction to Target Location Analysis</vt:lpstr>
      <vt:lpstr>Geographical locations of Walmart, Target and Costco in Indiana</vt:lpstr>
      <vt:lpstr>PowerPoint Presentation</vt:lpstr>
      <vt:lpstr>Relationship with current and 2029 expected population</vt:lpstr>
      <vt:lpstr>Identifying Target hotspots based on population</vt:lpstr>
      <vt:lpstr>PowerPoint Presentation</vt:lpstr>
      <vt:lpstr>PowerPoint Presentation</vt:lpstr>
      <vt:lpstr>Analyzing demographics in the hotspot areas</vt:lpstr>
      <vt:lpstr>PowerPoint Presentation</vt:lpstr>
      <vt:lpstr>PowerPoint Presentation</vt:lpstr>
      <vt:lpstr>PowerPoint Presentation</vt:lpstr>
      <vt:lpstr>PowerPoint Presentation</vt:lpstr>
      <vt:lpstr>PowerPoint Presentation</vt:lpstr>
      <vt:lpstr>PowerPoint Presentation</vt:lpstr>
      <vt:lpstr>Market Analysis</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Narayanam, Nikhil Bharadwaj</dc:creator>
  <cp:lastModifiedBy>Narayanam, Nikhil Bharadwaj</cp:lastModifiedBy>
  <cp:revision>9</cp:revision>
  <dcterms:created xsi:type="dcterms:W3CDTF">2024-09-06T21:51:53Z</dcterms:created>
  <dcterms:modified xsi:type="dcterms:W3CDTF">2024-10-01T20:44:00Z</dcterms:modified>
</cp:coreProperties>
</file>